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75" r:id="rId13"/>
    <p:sldId id="276" r:id="rId14"/>
    <p:sldId id="267" r:id="rId15"/>
    <p:sldId id="277" r:id="rId16"/>
    <p:sldId id="278" r:id="rId17"/>
    <p:sldId id="279" r:id="rId18"/>
    <p:sldId id="268" r:id="rId19"/>
    <p:sldId id="283" r:id="rId20"/>
    <p:sldId id="284" r:id="rId21"/>
    <p:sldId id="269" r:id="rId22"/>
    <p:sldId id="270" r:id="rId23"/>
    <p:sldId id="271" r:id="rId24"/>
    <p:sldId id="272" r:id="rId25"/>
    <p:sldId id="273" r:id="rId26"/>
    <p:sldId id="285" r:id="rId27"/>
    <p:sldId id="280" r:id="rId28"/>
    <p:sldId id="281" r:id="rId29"/>
    <p:sldId id="288" r:id="rId30"/>
    <p:sldId id="289" r:id="rId31"/>
    <p:sldId id="290" r:id="rId32"/>
    <p:sldId id="291" r:id="rId33"/>
    <p:sldId id="292" r:id="rId34"/>
    <p:sldId id="286" r:id="rId35"/>
    <p:sldId id="282" r:id="rId3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295937249505138E-2"/>
          <c:y val="0.24829413307446713"/>
          <c:w val="0.83327838125512932"/>
          <c:h val="0.659571978341204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 (7 mokin)</c:v>
                </c:pt>
                <c:pt idx="1">
                  <c:v>3 lygis (10 mokin)</c:v>
                </c:pt>
                <c:pt idx="2">
                  <c:v>2 lygis (8 mokin)</c:v>
                </c:pt>
                <c:pt idx="3">
                  <c:v>1 lygis (5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23</c:v>
                </c:pt>
                <c:pt idx="1">
                  <c:v>33</c:v>
                </c:pt>
                <c:pt idx="2">
                  <c:v>27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924175091656486"/>
          <c:y val="0.1127606950775961"/>
          <c:w val="0.25075824908343519"/>
          <c:h val="0.378790334771546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48043199878398E-3"/>
          <c:y val="0.35442002952755908"/>
          <c:w val="0.83415673112344246"/>
          <c:h val="0.54545816929133861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 (12 mokin)</c:v>
                </c:pt>
                <c:pt idx="1">
                  <c:v>3 lygis (31 mokin)</c:v>
                </c:pt>
                <c:pt idx="2">
                  <c:v>2 lygis (14 mokin)</c:v>
                </c:pt>
                <c:pt idx="3">
                  <c:v>1 lygis (2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20</c:v>
                </c:pt>
                <c:pt idx="1">
                  <c:v>53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0354083464410389"/>
          <c:y val="0.26364074803149606"/>
          <c:w val="0.28346353329162255"/>
          <c:h val="0.462532480314960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078627837647672"/>
          <c:w val="0.9411384846128209"/>
          <c:h val="0.6417513216124134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lygis(5 mok)</c:v>
                </c:pt>
                <c:pt idx="1">
                  <c:v>3 lygis(7 mok)</c:v>
                </c:pt>
                <c:pt idx="2">
                  <c:v>2 lygis(3 mok)</c:v>
                </c:pt>
                <c:pt idx="3">
                  <c:v>1 lygis(1 mok)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31</c:v>
                </c:pt>
                <c:pt idx="1">
                  <c:v>44</c:v>
                </c:pt>
                <c:pt idx="2">
                  <c:v>19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0372572239448139"/>
          <c:y val="0.14831569640410328"/>
          <c:w val="0.29627423875979592"/>
          <c:h val="0.598021226808132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822858066275465"/>
          <c:w val="0.76182970410695106"/>
          <c:h val="0.5527888315439699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lygis(3 mok)</c:v>
                </c:pt>
                <c:pt idx="1">
                  <c:v>3 lygis(10 mok)</c:v>
                </c:pt>
                <c:pt idx="2">
                  <c:v>2 lygis(3 mok)</c:v>
                </c:pt>
                <c:pt idx="3">
                  <c:v>1 lygis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19</c:v>
                </c:pt>
                <c:pt idx="1">
                  <c:v>63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0022995130170718"/>
          <c:y val="0.1326458676308693"/>
          <c:w val="0.29977004869829277"/>
          <c:h val="0.630937724091262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06406509824991E-5"/>
          <c:y val="0.24535216805212312"/>
          <c:w val="0.63874396099615272"/>
          <c:h val="0.51210936140319785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lygis(5 mok)</c:v>
                </c:pt>
                <c:pt idx="1">
                  <c:v>3 lygis(9 mok)</c:v>
                </c:pt>
                <c:pt idx="2">
                  <c:v>2 lygis(2 mok)</c:v>
                </c:pt>
                <c:pt idx="3">
                  <c:v>1 lygis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31</c:v>
                </c:pt>
                <c:pt idx="1">
                  <c:v>56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5333150687290298"/>
          <c:y val="0.28222728869283997"/>
          <c:w val="0.29666837013312869"/>
          <c:h val="0.255578545413121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06298771036125E-4"/>
          <c:y val="0.24354999982080849"/>
          <c:w val="0.7452572319550701"/>
          <c:h val="0.65443691740344268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lygis(4 mok)</c:v>
                </c:pt>
                <c:pt idx="1">
                  <c:v>3 lygis(11 mok)</c:v>
                </c:pt>
                <c:pt idx="2">
                  <c:v>2 lygis(1 mok)</c:v>
                </c:pt>
                <c:pt idx="3">
                  <c:v>1 lygis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25</c:v>
                </c:pt>
                <c:pt idx="1">
                  <c:v>69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8429235375963515"/>
          <c:y val="0.24464127641731565"/>
          <c:w val="0.30602059541277016"/>
          <c:h val="0.400401523486637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875643447028784E-5"/>
          <c:y val="0.21502368531156113"/>
          <c:w val="0.83458203718105395"/>
          <c:h val="0.6816101402444645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lygis(7 mok)</c:v>
                </c:pt>
                <c:pt idx="1">
                  <c:v>3 lygis(7 mok)</c:v>
                </c:pt>
                <c:pt idx="2">
                  <c:v>2 lygis(2 mok)</c:v>
                </c:pt>
                <c:pt idx="3">
                  <c:v>1 lygis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44</c:v>
                </c:pt>
                <c:pt idx="1">
                  <c:v>44</c:v>
                </c:pt>
                <c:pt idx="2">
                  <c:v>1.4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7464118570158871"/>
          <c:y val="0.12758629655806566"/>
          <c:w val="0.30475360955264225"/>
          <c:h val="0.573219701357059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13381951271674E-4"/>
          <c:y val="0.21359853458905295"/>
          <c:w val="0.83839505254133184"/>
          <c:h val="0.659571978341204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lygis(9 mokin)</c:v>
                </c:pt>
                <c:pt idx="1">
                  <c:v>3 lygis( 13 mokin)</c:v>
                </c:pt>
                <c:pt idx="2">
                  <c:v>2 lygis( 4 mokin)</c:v>
                </c:pt>
                <c:pt idx="3">
                  <c:v>1 lygis( 3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31</c:v>
                </c:pt>
                <c:pt idx="1">
                  <c:v>45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595249374807415"/>
          <c:y val="0.21106489078626964"/>
          <c:w val="0.25404750625192585"/>
          <c:h val="0.508898829091849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3439579510322609"/>
          <c:w val="0.90327022958987468"/>
          <c:h val="0.6029856835830501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lygis(15 mokin)</c:v>
                </c:pt>
                <c:pt idx="1">
                  <c:v>3 lygis(8 mokin)</c:v>
                </c:pt>
                <c:pt idx="2">
                  <c:v>2 lygis (1 mokin)</c:v>
                </c:pt>
                <c:pt idx="3">
                  <c:v>1 lygis(4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54</c:v>
                </c:pt>
                <c:pt idx="1">
                  <c:v>29</c:v>
                </c:pt>
                <c:pt idx="2">
                  <c:v>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876919173929128"/>
          <c:y val="0.10449892540675557"/>
          <c:w val="0.26645492997914322"/>
          <c:h val="0.340606790816346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821984065262586E-2"/>
          <c:y val="0.36239546861443228"/>
          <c:w val="0.69705598187502993"/>
          <c:h val="0.5587912125948396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lygis(7 mokin)</c:v>
                </c:pt>
                <c:pt idx="1">
                  <c:v>3 lygis(20 mokin)</c:v>
                </c:pt>
                <c:pt idx="2">
                  <c:v>2 lygis( 25 mokin)</c:v>
                </c:pt>
                <c:pt idx="3">
                  <c:v>1 lygis(10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11</c:v>
                </c:pt>
                <c:pt idx="1">
                  <c:v>32</c:v>
                </c:pt>
                <c:pt idx="2">
                  <c:v>40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3303983089180569"/>
          <c:y val="0.26464285494520368"/>
          <c:w val="0.24176455592235779"/>
          <c:h val="0.360839227806117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344502643567703E-4"/>
          <c:y val="0.41022696605375925"/>
          <c:w val="0.70098998162309567"/>
          <c:h val="0.51479424937172702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lygis(13 mokin)</c:v>
                </c:pt>
                <c:pt idx="1">
                  <c:v>3 lygis(27 mokin)</c:v>
                </c:pt>
                <c:pt idx="2">
                  <c:v>2  lygis(11 mokin)</c:v>
                </c:pt>
                <c:pt idx="3">
                  <c:v>1 lygis(13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20</c:v>
                </c:pt>
                <c:pt idx="1">
                  <c:v>42</c:v>
                </c:pt>
                <c:pt idx="2">
                  <c:v>17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5298199667359014"/>
          <c:y val="0.28321735047414914"/>
          <c:w val="0.34213506521396286"/>
          <c:h val="0.421019338796305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201448205101217E-4"/>
          <c:y val="0.4487911065437174"/>
          <c:w val="0.76087869321709356"/>
          <c:h val="0.5150497166981447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lygis(19 mokin)</c:v>
                </c:pt>
                <c:pt idx="1">
                  <c:v>3 lygis(17 mokin)</c:v>
                </c:pt>
                <c:pt idx="2">
                  <c:v>2 lygis( 24 mokin)</c:v>
                </c:pt>
                <c:pt idx="3">
                  <c:v>1 lygis(3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30</c:v>
                </c:pt>
                <c:pt idx="1">
                  <c:v>27</c:v>
                </c:pt>
                <c:pt idx="2">
                  <c:v>38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9710209214226739"/>
          <c:y val="0.19801873865866756"/>
          <c:w val="0.40233901026247626"/>
          <c:h val="0.452711735733066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523503297095551E-3"/>
          <c:y val="0.43227554596304252"/>
          <c:w val="0.69236426427943976"/>
          <c:h val="0.5100135529287248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lygis(15 mokin)</c:v>
                </c:pt>
                <c:pt idx="1">
                  <c:v>3 lygis(30 mokin)</c:v>
                </c:pt>
                <c:pt idx="2">
                  <c:v>2 lygis(12 mokin)</c:v>
                </c:pt>
                <c:pt idx="3">
                  <c:v>1 lygis(6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24</c:v>
                </c:pt>
                <c:pt idx="1">
                  <c:v>48</c:v>
                </c:pt>
                <c:pt idx="2">
                  <c:v>19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8914549690826723"/>
          <c:y val="0.20847358024995227"/>
          <c:w val="0.40204728507054921"/>
          <c:h val="0.432284583812788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885602216704473E-3"/>
          <c:y val="0.21139197834645673"/>
          <c:w val="0.82358577134837518"/>
          <c:h val="0.69832603346456679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 (12 mokin)</c:v>
                </c:pt>
                <c:pt idx="1">
                  <c:v>3 lygis (21 mokin)</c:v>
                </c:pt>
                <c:pt idx="2">
                  <c:v>2 lygis (21 mokin)</c:v>
                </c:pt>
                <c:pt idx="3">
                  <c:v>1 lygis (3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21</c:v>
                </c:pt>
                <c:pt idx="1">
                  <c:v>37</c:v>
                </c:pt>
                <c:pt idx="2">
                  <c:v>37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7982430098240298"/>
          <c:y val="0.23124999999999998"/>
          <c:w val="0.27017569901759686"/>
          <c:h val="0.4054849901574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40754502952755906"/>
          <c:w val="0.77500000000000002"/>
          <c:h val="0.51108316929133857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 (15 mokin)</c:v>
                </c:pt>
                <c:pt idx="1">
                  <c:v>3 lygis (23 mokin)</c:v>
                </c:pt>
                <c:pt idx="2">
                  <c:v>2 lygis (13 mokin)</c:v>
                </c:pt>
                <c:pt idx="3">
                  <c:v>1 lygis (6 mokin)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26</c:v>
                </c:pt>
                <c:pt idx="1">
                  <c:v>40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287522799516343"/>
          <c:y val="0.282390748031496"/>
          <c:w val="0.36601148293963254"/>
          <c:h val="0.496907480314960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8946-CD05-4B01-B9B7-FB241D1378DE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9F9E-54A8-44ED-AC31-BDD9B665ACC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252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B24BE-780C-437C-8BB8-375206678D6E}" type="slidenum">
              <a:rPr lang="lt-LT" smtClean="0">
                <a:solidFill>
                  <a:prstClr val="black"/>
                </a:solidFill>
              </a:rPr>
              <a:pPr/>
              <a:t>31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4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624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63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18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737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425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802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558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601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42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92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38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77C8-217F-48B9-9319-4DD2B24EFB83}" type="datetimeFigureOut">
              <a:rPr lang="lt-LT" smtClean="0"/>
              <a:t>2019.06.19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3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403244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lt-LT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GIMNAZIJOS VEIKLOS KOKYBĖS ĮSIVERTINIMAS</a:t>
            </a:r>
            <a:br>
              <a:rPr lang="lt-LT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solidFill>
                  <a:srgbClr val="FF0000"/>
                </a:solidFill>
              </a:rPr>
              <a:t>2. 3. Mokymosi patirtys</a:t>
            </a:r>
            <a:br>
              <a:rPr lang="lt-LT" sz="3200" dirty="0" smtClean="0">
                <a:solidFill>
                  <a:srgbClr val="FF0000"/>
                </a:solidFill>
              </a:rPr>
            </a:br>
            <a:r>
              <a:rPr lang="lt-LT" sz="3200" dirty="0" smtClean="0">
                <a:solidFill>
                  <a:srgbClr val="FF0000"/>
                </a:solidFill>
              </a:rPr>
              <a:t>2.3.1</a:t>
            </a:r>
            <a:r>
              <a:rPr lang="lt-LT" sz="3200" dirty="0">
                <a:solidFill>
                  <a:srgbClr val="FF0000"/>
                </a:solidFill>
              </a:rPr>
              <a:t>. </a:t>
            </a:r>
            <a:r>
              <a:rPr lang="lt-LT" sz="3200" dirty="0" smtClean="0">
                <a:solidFill>
                  <a:srgbClr val="FF0000"/>
                </a:solidFill>
              </a:rPr>
              <a:t>Mokymasis</a:t>
            </a:r>
            <a:br>
              <a:rPr lang="lt-LT" sz="3200" dirty="0" smtClean="0">
                <a:solidFill>
                  <a:srgbClr val="FF0000"/>
                </a:solidFill>
              </a:rPr>
            </a:br>
            <a:r>
              <a:rPr lang="lt-LT" sz="3200" dirty="0" smtClean="0">
                <a:solidFill>
                  <a:srgbClr val="FF0000"/>
                </a:solidFill>
              </a:rPr>
              <a:t>2.3.2</a:t>
            </a:r>
            <a:r>
              <a:rPr lang="lt-LT" sz="3200" dirty="0">
                <a:solidFill>
                  <a:srgbClr val="FF0000"/>
                </a:solidFill>
              </a:rPr>
              <a:t>. </a:t>
            </a:r>
            <a:r>
              <a:rPr lang="lt-LT" sz="3200" dirty="0" smtClean="0">
                <a:solidFill>
                  <a:srgbClr val="FF0000"/>
                </a:solidFill>
              </a:rPr>
              <a:t>Ugdymas mokyklos gyvenimui</a:t>
            </a:r>
            <a:r>
              <a:rPr lang="lt-LT" sz="2000" dirty="0"/>
              <a:t/>
            </a:r>
            <a:br>
              <a:rPr lang="lt-LT" sz="2000" dirty="0"/>
            </a:br>
            <a:r>
              <a:rPr lang="lt-LT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lt-LT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lt-L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768752" cy="2664296"/>
          </a:xfrm>
        </p:spPr>
        <p:txBody>
          <a:bodyPr>
            <a:normAutofit fontScale="25000" lnSpcReduction="20000"/>
          </a:bodyPr>
          <a:lstStyle/>
          <a:p>
            <a:pPr algn="r"/>
            <a:endParaRPr lang="lt-LT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5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Parengė: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Milda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Daukantaitė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Kukė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(koordinatorė)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Jelena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Januškevič</a:t>
            </a:r>
            <a:endParaRPr lang="lt-LT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Lilija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Staliulionienė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Nijolė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Šerpytienė</a:t>
            </a:r>
            <a:endParaRPr lang="lt-LT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2019, birželis</a:t>
            </a:r>
            <a:endParaRPr lang="lt-LT" sz="6400" dirty="0"/>
          </a:p>
        </p:txBody>
      </p:sp>
    </p:spTree>
    <p:extLst>
      <p:ext uri="{BB962C8B-B14F-4D97-AF65-F5344CB8AC3E}">
        <p14:creationId xmlns:p14="http://schemas.microsoft.com/office/powerpoint/2010/main" val="38187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SILPNYBĖS</a:t>
            </a:r>
            <a:r>
              <a:rPr lang="lt-L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5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Pradinių klasių 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Mokytojai skiria namų darbus, kuriuos reikia atlikti kartu su vienu ar keliais klasės draugais.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32715383"/>
              </p:ext>
            </p:extLst>
          </p:nvPr>
        </p:nvGraphicFramePr>
        <p:xfrm>
          <a:off x="827584" y="2204864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Pradinių klasių 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Mokytojai pamokos metu mokiniams skiria skirtingas </a:t>
            </a:r>
            <a:r>
              <a:rPr lang="lt-LT" dirty="0" smtClean="0"/>
              <a:t>užduotis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98089930"/>
              </p:ext>
            </p:extLst>
          </p:nvPr>
        </p:nvGraphicFramePr>
        <p:xfrm>
          <a:off x="539552" y="1988840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16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Pradinių klasių 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lt-LT" dirty="0"/>
              <a:t>Nebūna taip, kad mokytojai kontrolinį darbą pavadina savarankišku ir tada rašome kelis kontrolinius darbus per </a:t>
            </a:r>
            <a:r>
              <a:rPr lang="lt-LT" dirty="0" smtClean="0"/>
              <a:t>dieną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38008321"/>
              </p:ext>
            </p:extLst>
          </p:nvPr>
        </p:nvGraphicFramePr>
        <p:xfrm>
          <a:off x="1115616" y="2348880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49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okinių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įvardytos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silpnybės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/>
              <a:t>Mokytojai pamokos metu mokiniams skiria skirtingas užduotis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1956592"/>
              </p:ext>
            </p:extLst>
          </p:nvPr>
        </p:nvGraphicFramePr>
        <p:xfrm>
          <a:off x="467544" y="1397000"/>
          <a:ext cx="8064896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54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/>
              <a:t> Namų darbų, užduodamų per įvairių dalykų pamokas, krūvis </a:t>
            </a:r>
            <a:r>
              <a:rPr lang="lt-LT" dirty="0" smtClean="0"/>
              <a:t>nėra </a:t>
            </a:r>
            <a:r>
              <a:rPr lang="lt-LT" dirty="0"/>
              <a:t>per didelis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20727877"/>
              </p:ext>
            </p:extLst>
          </p:nvPr>
        </p:nvGraphicFramePr>
        <p:xfrm>
          <a:off x="467544" y="1397000"/>
          <a:ext cx="715245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68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Nebūna taip, kad tą pačią dieną kelių pamokų metu </a:t>
            </a:r>
            <a:r>
              <a:rPr lang="lt-LT" dirty="0" smtClean="0"/>
              <a:t>reikia </a:t>
            </a:r>
            <a:r>
              <a:rPr lang="lt-LT" dirty="0"/>
              <a:t>rašyti kontrolinį darbą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99819727"/>
              </p:ext>
            </p:extLst>
          </p:nvPr>
        </p:nvGraphicFramePr>
        <p:xfrm>
          <a:off x="179512" y="2204864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56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Mokytojai ir mokiniai gerbia vieni kitus</a:t>
            </a:r>
            <a:r>
              <a:rPr lang="fi-FI" dirty="0" smtClean="0"/>
              <a:t>.</a:t>
            </a: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46465454"/>
              </p:ext>
            </p:extLst>
          </p:nvPr>
        </p:nvGraphicFramePr>
        <p:xfrm>
          <a:off x="179512" y="1397000"/>
          <a:ext cx="7440488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297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okinių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tėvų įvardytos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silpnybės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Mūsų vaikui per įvairių dalykų pamokas užduodamas tinkamas namų darbų krūvis.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78551811"/>
              </p:ext>
            </p:extLst>
          </p:nvPr>
        </p:nvGraphicFramePr>
        <p:xfrm>
          <a:off x="-468560" y="2794000"/>
          <a:ext cx="88924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576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okinių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tėvų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Nebūna taip, kad mūsų vaikui tą pačią dieną kelių pamokų metu reikia rašyti kontrolinį darbą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82112358"/>
              </p:ext>
            </p:extLst>
          </p:nvPr>
        </p:nvGraphicFramePr>
        <p:xfrm>
          <a:off x="179512" y="1916832"/>
          <a:ext cx="74168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7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Tyrimo organizavimas</a:t>
            </a:r>
            <a:endParaRPr lang="lt-LT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Tyrimas atliktas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metų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gegužės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mėnesį</a:t>
            </a:r>
            <a:r>
              <a:rPr lang="lt-LT" dirty="0"/>
              <a:t>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Sukurti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klausimynai</a:t>
            </a: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Vykdyta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apklausa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Analizuoti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rezultatai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Stebėtų pamokų analizė</a:t>
            </a: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4624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okinių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tėvų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Mokytojai laikosi vienodos mūsų vaiko pažangos ir pasiekimų vertinimo tvarkos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28127567"/>
              </p:ext>
            </p:extLst>
          </p:nvPr>
        </p:nvGraphicFramePr>
        <p:xfrm>
          <a:off x="1259632" y="2204864"/>
          <a:ext cx="68407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793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Mokytoj</a:t>
            </a:r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ų įvardytos silpnybės: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/>
              </a:rPr>
              <a:t>Mokytojai laikosi vienodos mokinių pažangos ir pasiekimų vertinimo tvarkos</a:t>
            </a:r>
          </a:p>
          <a:p>
            <a:endParaRPr lang="lt-LT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15482857"/>
              </p:ext>
            </p:extLst>
          </p:nvPr>
        </p:nvGraphicFramePr>
        <p:xfrm>
          <a:off x="323528" y="2636912"/>
          <a:ext cx="792088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109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Mokytoj</a:t>
            </a:r>
            <a:r>
              <a:rPr lang="lt-LT" dirty="0">
                <a:solidFill>
                  <a:srgbClr val="1F497D">
                    <a:lumMod val="60000"/>
                    <a:lumOff val="40000"/>
                  </a:srgbClr>
                </a:solidFill>
              </a:rPr>
              <a:t>ų įvardytos silpnybės: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/>
              <a:t>Numatau, o mokiniai pasirenka, kiek jie sugebės išmokti žodžių ar atlikti pratimų.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45873741"/>
              </p:ext>
            </p:extLst>
          </p:nvPr>
        </p:nvGraphicFramePr>
        <p:xfrm>
          <a:off x="251520" y="2348880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38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Mokytoj</a:t>
            </a:r>
            <a:r>
              <a:rPr lang="lt-LT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ų įvardytos silpnybės: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/>
              <a:t>Apie mokinių mokymosi spragas informuoju </a:t>
            </a:r>
            <a:r>
              <a:rPr lang="lt-LT" dirty="0" smtClean="0"/>
              <a:t>mokinių </a:t>
            </a:r>
            <a:r>
              <a:rPr lang="lt-LT" dirty="0"/>
              <a:t>tėvus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85593731"/>
              </p:ext>
            </p:extLst>
          </p:nvPr>
        </p:nvGraphicFramePr>
        <p:xfrm>
          <a:off x="1475656" y="1778681"/>
          <a:ext cx="650438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2085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Mokytoj</a:t>
            </a:r>
            <a:r>
              <a:rPr lang="lt-LT" dirty="0">
                <a:solidFill>
                  <a:srgbClr val="1F497D">
                    <a:lumMod val="60000"/>
                    <a:lumOff val="40000"/>
                  </a:srgbClr>
                </a:solidFill>
              </a:rPr>
              <a:t>ų įvardytos silpnybės: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/>
              <a:t>Mano pamokose mokiniai išmoksta užsibrėžti pasiekiamus tikslus, planuoti savo darbą ir apmąstyti tai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34115674"/>
              </p:ext>
            </p:extLst>
          </p:nvPr>
        </p:nvGraphicFramePr>
        <p:xfrm>
          <a:off x="539552" y="2060848"/>
          <a:ext cx="75608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1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>
                <a:solidFill>
                  <a:srgbClr val="1F497D">
                    <a:lumMod val="60000"/>
                    <a:lumOff val="40000"/>
                  </a:srgbClr>
                </a:solidFill>
              </a:rPr>
              <a:t>Mokytoj</a:t>
            </a:r>
            <a:r>
              <a:rPr lang="lt-LT" dirty="0">
                <a:solidFill>
                  <a:srgbClr val="1F497D">
                    <a:lumMod val="60000"/>
                    <a:lumOff val="40000"/>
                  </a:srgbClr>
                </a:solidFill>
              </a:rPr>
              <a:t>ų įvardytos silpnybės: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/>
              <a:t> Atsižvelgdamas(-a) į skirtingus mokinių mokymosi gebėjimus ir galimybes, formuluoju skirtingus mokymosi tikslus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353676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5646400"/>
              </p:ext>
            </p:extLst>
          </p:nvPr>
        </p:nvGraphicFramePr>
        <p:xfrm>
          <a:off x="1331640" y="3068960"/>
          <a:ext cx="69127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2188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IŠVADOS</a:t>
            </a:r>
            <a:endParaRPr lang="lt-LT" sz="9600" dirty="0"/>
          </a:p>
        </p:txBody>
      </p:sp>
    </p:spTree>
    <p:extLst>
      <p:ext uri="{BB962C8B-B14F-4D97-AF65-F5344CB8AC3E}">
        <p14:creationId xmlns:p14="http://schemas.microsoft.com/office/powerpoint/2010/main" val="2585228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IŠVADOS</a:t>
            </a:r>
            <a:b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t-LT" dirty="0" smtClean="0"/>
              <a:t> Tėvų ir mokytojų teigimu, mokytojai jaučia atsakomybę už ugdymo proceso kokybę, todėl efektyviai išnaudoja pamokos laiką, pateikiama mokomoji medžiaga siejama su mokinių patirtimis ir interesais. Skatinama aktyvi mokinių veikla (tyrinėti</a:t>
            </a:r>
            <a:r>
              <a:rPr lang="lt-LT" dirty="0"/>
              <a:t>, ieškoti, bandyti, pritaikyti, </a:t>
            </a:r>
            <a:r>
              <a:rPr lang="lt-LT" dirty="0" smtClean="0"/>
              <a:t>analizuoti), ugdomi savarankiško mokymosi gebėjimai.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1243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IŠVADOS</a:t>
            </a:r>
            <a:br>
              <a:rPr lang="lt-LT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Visų respondentų teigimu, ne visi mokytojai laikosi vienodos mokinių pasiekimų ir pažangos vertinimo tvarkos. </a:t>
            </a:r>
          </a:p>
          <a:p>
            <a:pPr marL="0" indent="0" algn="just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procese trūksta mokymo medžiagos</a:t>
            </a:r>
            <a:r>
              <a:rPr lang="lt-LT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 būdų diferencijavimo ir individualizavimo (ypatingai silpnesnių gebėjimų mokiniams). </a:t>
            </a:r>
          </a:p>
          <a:p>
            <a:pPr marL="0" indent="0" algn="just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Nors mokytojai įvardina pamokos tikslus bei keliamus lūkesčius, tačiau patiems mokiniams tokių įgūdžių trūksta.</a:t>
            </a:r>
          </a:p>
          <a:p>
            <a:pPr marL="0" indent="0" algn="just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bei tėvų teigimu, namų darbų krūvis yra per didelis.</a:t>
            </a:r>
          </a:p>
          <a:p>
            <a:pPr marL="0" indent="0" algn="just">
              <a:buNone/>
            </a:pPr>
            <a:r>
              <a:rPr lang="lt-LT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Pastebimas per silpnas mokytojų ir mokinių ryšys, bendravimas ir bendradarbiavimas, trūksta abipusės pagarbos.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70842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prstClr val="black"/>
                </a:solidFill>
              </a:rPr>
              <a:t>Stebėtų pamokų analizė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 smtClean="0">
                <a:solidFill>
                  <a:prstClr val="black"/>
                </a:solidFill>
              </a:rPr>
              <a:t>2018-2019 </a:t>
            </a:r>
            <a:r>
              <a:rPr lang="lt-LT" dirty="0">
                <a:solidFill>
                  <a:prstClr val="black"/>
                </a:solidFill>
              </a:rPr>
              <a:t>m. m. stebėtos anglų k., </a:t>
            </a:r>
            <a:r>
              <a:rPr lang="lt-LT" dirty="0" smtClean="0">
                <a:solidFill>
                  <a:prstClr val="black"/>
                </a:solidFill>
              </a:rPr>
              <a:t>rusų kalbos, lietuvių </a:t>
            </a:r>
            <a:r>
              <a:rPr lang="lt-LT" dirty="0">
                <a:solidFill>
                  <a:prstClr val="black"/>
                </a:solidFill>
              </a:rPr>
              <a:t>k., </a:t>
            </a:r>
            <a:r>
              <a:rPr lang="lt-LT" dirty="0" smtClean="0">
                <a:solidFill>
                  <a:prstClr val="black"/>
                </a:solidFill>
              </a:rPr>
              <a:t>biologijos, </a:t>
            </a:r>
            <a:r>
              <a:rPr lang="lt-LT" dirty="0">
                <a:solidFill>
                  <a:prstClr val="black"/>
                </a:solidFill>
              </a:rPr>
              <a:t>matematikos</a:t>
            </a:r>
            <a:r>
              <a:rPr lang="lt-LT" dirty="0" smtClean="0">
                <a:solidFill>
                  <a:prstClr val="black"/>
                </a:solidFill>
              </a:rPr>
              <a:t>, istorijos, kūno </a:t>
            </a:r>
            <a:r>
              <a:rPr lang="lt-LT" dirty="0">
                <a:solidFill>
                  <a:prstClr val="black"/>
                </a:solidFill>
              </a:rPr>
              <a:t>kultūros, </a:t>
            </a:r>
            <a:r>
              <a:rPr lang="lt-LT" dirty="0" smtClean="0">
                <a:solidFill>
                  <a:prstClr val="black"/>
                </a:solidFill>
              </a:rPr>
              <a:t>dailės, technologijų pamokos</a:t>
            </a:r>
            <a:r>
              <a:rPr lang="lt-LT" dirty="0">
                <a:solidFill>
                  <a:prstClr val="black"/>
                </a:solidFill>
              </a:rPr>
              <a:t>. Taip pat nagrinėti pamokų planai.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227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lt-LT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Mišraus tipo klausimynas:</a:t>
            </a:r>
            <a:br>
              <a:rPr lang="lt-LT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dirty="0">
                <a:latin typeface="Times New Roman" pitchFamily="18" charset="0"/>
                <a:cs typeface="Times New Roman" pitchFamily="18" charset="0"/>
              </a:rPr>
            </a:b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2-4 klasių mokiniams;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5-8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ir I-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IVg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 klasių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mokiniams;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1-4 klasių mokinių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tėvams;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>5-8 ir I-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IVg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. klasių mokinių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tėvams;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Mokytojams.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9284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STIPRYBĖS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>
                <a:ea typeface="Calibri"/>
              </a:rPr>
              <a:t>Mokymo(si</a:t>
            </a:r>
            <a:r>
              <a:rPr lang="lt-LT" dirty="0" smtClean="0">
                <a:ea typeface="Calibri"/>
              </a:rPr>
              <a:t>) uždaviniai yra </a:t>
            </a:r>
            <a:r>
              <a:rPr lang="lt-LT" dirty="0">
                <a:ea typeface="Calibri"/>
              </a:rPr>
              <a:t>įvardijami (100</a:t>
            </a:r>
            <a:r>
              <a:rPr lang="lt-LT" dirty="0" smtClean="0">
                <a:ea typeface="Calibri"/>
              </a:rPr>
              <a:t>%)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dirty="0" smtClean="0">
                <a:solidFill>
                  <a:srgbClr val="000000"/>
                </a:solidFill>
              </a:rPr>
              <a:t>Mokiniai parodo, jog jiems yra aiški pamokos tema, jos tikslai ir kokio rezultato iš jų yra tikimasi (100</a:t>
            </a:r>
            <a:r>
              <a:rPr lang="lt-LT" dirty="0" smtClean="0">
                <a:solidFill>
                  <a:prstClr val="black"/>
                </a:solidFill>
                <a:ea typeface="Calibri"/>
              </a:rPr>
              <a:t>%)</a:t>
            </a:r>
            <a:endParaRPr lang="lt-LT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dirty="0" smtClean="0">
                <a:ea typeface="Calibri"/>
                <a:cs typeface="Times New Roman"/>
              </a:rPr>
              <a:t>Pamokose </a:t>
            </a:r>
            <a:r>
              <a:rPr lang="lt-LT" dirty="0">
                <a:ea typeface="Calibri"/>
                <a:cs typeface="Times New Roman"/>
              </a:rPr>
              <a:t>mokiniai mokosi savarankiškai susirasti ir apdoroti informaciją </a:t>
            </a:r>
            <a:r>
              <a:rPr lang="lt-LT" dirty="0" smtClean="0">
                <a:ea typeface="Calibri"/>
                <a:cs typeface="Times New Roman"/>
              </a:rPr>
              <a:t>(88,7 %)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dirty="0" smtClean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dirty="0" smtClean="0">
              <a:latin typeface="+mj-lt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lt-LT" dirty="0" smtClean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83120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224136"/>
          </a:xfrm>
        </p:spPr>
        <p:txBody>
          <a:bodyPr/>
          <a:lstStyle/>
          <a:p>
            <a:r>
              <a:rPr lang="lt-LT" dirty="0" smtClean="0"/>
              <a:t>TOBULINTINOS PAMOKOS SRITYS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4680520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0000"/>
                </a:solidFill>
                <a:ea typeface="Calibri"/>
              </a:rPr>
              <a:t>Mokiniai skatinami arba raginami reflektuoti savo mokymosi procesą </a:t>
            </a:r>
            <a:r>
              <a:rPr lang="lt-LT" dirty="0" smtClean="0">
                <a:solidFill>
                  <a:srgbClr val="000000"/>
                </a:solidFill>
                <a:ea typeface="Calibri"/>
              </a:rPr>
              <a:t>(44,4%, </a:t>
            </a:r>
            <a:r>
              <a:rPr lang="lt-LT" dirty="0">
                <a:solidFill>
                  <a:srgbClr val="000000"/>
                </a:solidFill>
                <a:ea typeface="Calibri"/>
              </a:rPr>
              <a:t>III-IV G klasių pamokose – 100</a:t>
            </a:r>
            <a:r>
              <a:rPr lang="lt-LT" dirty="0" smtClean="0">
                <a:solidFill>
                  <a:srgbClr val="000000"/>
                </a:solidFill>
                <a:ea typeface="Calibri"/>
              </a:rPr>
              <a:t>%)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rgbClr val="000000"/>
                </a:solidFill>
              </a:rPr>
              <a:t>Rezultatų </a:t>
            </a:r>
            <a:r>
              <a:rPr lang="lt-LT" dirty="0">
                <a:solidFill>
                  <a:srgbClr val="000000"/>
                </a:solidFill>
              </a:rPr>
              <a:t>pristatymui retai yra </a:t>
            </a:r>
            <a:r>
              <a:rPr lang="lt-LT" dirty="0" smtClean="0">
                <a:solidFill>
                  <a:srgbClr val="000000"/>
                </a:solidFill>
              </a:rPr>
              <a:t>numatyta pakankamai laiko</a:t>
            </a:r>
            <a:r>
              <a:rPr lang="lt-LT" dirty="0">
                <a:solidFill>
                  <a:srgbClr val="000000"/>
                </a:solidFill>
              </a:rPr>
              <a:t> </a:t>
            </a:r>
            <a:r>
              <a:rPr lang="lt-LT" dirty="0" smtClean="0">
                <a:solidFill>
                  <a:srgbClr val="000000"/>
                </a:solidFill>
              </a:rPr>
              <a:t>(III-IV G)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prstClr val="black"/>
                </a:solidFill>
              </a:rPr>
              <a:t>Tarp mokytojo ir mokinių </a:t>
            </a:r>
            <a:r>
              <a:rPr lang="lt-LT" dirty="0" smtClean="0">
                <a:solidFill>
                  <a:prstClr val="black"/>
                </a:solidFill>
              </a:rPr>
              <a:t>pamokose vyraujančiam </a:t>
            </a:r>
            <a:r>
              <a:rPr lang="lt-LT" dirty="0">
                <a:solidFill>
                  <a:prstClr val="black"/>
                </a:solidFill>
              </a:rPr>
              <a:t>bendravimo tonui būdinga pagarba ir kito vertinimas </a:t>
            </a:r>
            <a:r>
              <a:rPr lang="lt-LT" dirty="0" smtClean="0">
                <a:solidFill>
                  <a:prstClr val="black"/>
                </a:solidFill>
              </a:rPr>
              <a:t>(66,7%)</a:t>
            </a:r>
            <a:endParaRPr lang="lt-LT" dirty="0">
              <a:solidFill>
                <a:prstClr val="black"/>
              </a:solidFill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ea typeface="Calibri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lt-LT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lt-LT" dirty="0">
              <a:solidFill>
                <a:prstClr val="black"/>
              </a:solidFill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sz="20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l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23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224136"/>
          </a:xfrm>
        </p:spPr>
        <p:txBody>
          <a:bodyPr/>
          <a:lstStyle/>
          <a:p>
            <a:r>
              <a:rPr lang="lt-LT" dirty="0" smtClean="0"/>
              <a:t>SILPNYBĖS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560840" cy="4176464"/>
          </a:xfrm>
        </p:spPr>
        <p:txBody>
          <a:bodyPr>
            <a:normAutofit/>
          </a:bodyPr>
          <a:lstStyle/>
          <a:p>
            <a:pPr marL="457200" lvl="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rgbClr val="000000"/>
                </a:solidFill>
                <a:ea typeface="Calibri"/>
              </a:rPr>
              <a:t>Skiriamos </a:t>
            </a:r>
            <a:r>
              <a:rPr lang="lt-LT" dirty="0">
                <a:solidFill>
                  <a:srgbClr val="000000"/>
                </a:solidFill>
                <a:ea typeface="Calibri"/>
              </a:rPr>
              <a:t>skirtingo sudėtingumo laipsnio užduotys </a:t>
            </a:r>
            <a:r>
              <a:rPr lang="lt-LT" dirty="0" smtClean="0">
                <a:solidFill>
                  <a:srgbClr val="000000"/>
                </a:solidFill>
                <a:ea typeface="Calibri"/>
              </a:rPr>
              <a:t>(22,2%)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0000"/>
                </a:solidFill>
                <a:ea typeface="Calibri"/>
              </a:rPr>
              <a:t>Patikrinama, ar pasiekti </a:t>
            </a:r>
            <a:r>
              <a:rPr lang="lt-LT" dirty="0" err="1" smtClean="0">
                <a:solidFill>
                  <a:srgbClr val="000000"/>
                </a:solidFill>
                <a:ea typeface="Calibri"/>
              </a:rPr>
              <a:t>mokymo(si</a:t>
            </a:r>
            <a:r>
              <a:rPr lang="lt-LT" dirty="0" smtClean="0">
                <a:solidFill>
                  <a:srgbClr val="000000"/>
                </a:solidFill>
                <a:ea typeface="Calibri"/>
              </a:rPr>
              <a:t> ) uždaviniai (</a:t>
            </a:r>
            <a:r>
              <a:rPr lang="lt-LT" dirty="0">
                <a:solidFill>
                  <a:srgbClr val="000000"/>
                </a:solidFill>
                <a:ea typeface="Calibri"/>
              </a:rPr>
              <a:t>22,2</a:t>
            </a:r>
            <a:r>
              <a:rPr lang="lt-LT" dirty="0" smtClean="0">
                <a:solidFill>
                  <a:srgbClr val="000000"/>
                </a:solidFill>
                <a:ea typeface="Calibri"/>
              </a:rPr>
              <a:t>%)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lt-LT" dirty="0">
                <a:solidFill>
                  <a:srgbClr val="000000"/>
                </a:solidFill>
              </a:rPr>
              <a:t>Mokiniai gauna grįžtamąją informaciją apie jų individualius </a:t>
            </a:r>
            <a:r>
              <a:rPr lang="lt-LT" dirty="0" smtClean="0">
                <a:solidFill>
                  <a:srgbClr val="000000"/>
                </a:solidFill>
              </a:rPr>
              <a:t>pasiekimus (22,8%)</a:t>
            </a:r>
            <a:endParaRPr lang="lt-LT" dirty="0">
              <a:solidFill>
                <a:srgbClr val="0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lt-LT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lvl="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lvl="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lvl="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t-LT" sz="24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l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06686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4497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t-LT" sz="3500" dirty="0" smtClean="0">
                <a:solidFill>
                  <a:srgbClr val="000000"/>
                </a:solidFill>
              </a:rPr>
              <a:t>Mokiniams nepakankamai skiriama skirtingo sudėtingumo laipsnio užduočių</a:t>
            </a:r>
            <a:endParaRPr lang="lt-LT" sz="3500" dirty="0" smtClean="0"/>
          </a:p>
          <a:p>
            <a:pPr algn="just"/>
            <a:r>
              <a:rPr lang="lt-LT" sz="3500" dirty="0" smtClean="0"/>
              <a:t>Mokytojai </a:t>
            </a:r>
            <a:r>
              <a:rPr lang="lt-LT" sz="3500" dirty="0"/>
              <a:t>retai naudoja grįžtamojo ryšio metodus, skirtus pamokos ir mokinių mokymosi </a:t>
            </a:r>
            <a:r>
              <a:rPr lang="lt-LT" sz="3500" dirty="0" smtClean="0"/>
              <a:t>reflektavimui</a:t>
            </a:r>
            <a:endParaRPr lang="lt-LT" sz="3500" dirty="0"/>
          </a:p>
          <a:p>
            <a:pPr algn="just"/>
            <a:r>
              <a:rPr lang="lt-LT" sz="3500" dirty="0" smtClean="0"/>
              <a:t>Rezultatų </a:t>
            </a:r>
            <a:r>
              <a:rPr lang="lt-LT" sz="3500" dirty="0"/>
              <a:t>pristatymui </a:t>
            </a:r>
            <a:r>
              <a:rPr lang="lt-LT" sz="3500" dirty="0" smtClean="0"/>
              <a:t>yra </a:t>
            </a:r>
            <a:r>
              <a:rPr lang="lt-LT" sz="3500" dirty="0"/>
              <a:t>numatyta </a:t>
            </a:r>
            <a:r>
              <a:rPr lang="lt-LT" sz="3500" dirty="0" smtClean="0"/>
              <a:t>nepakankamai laiko </a:t>
            </a:r>
          </a:p>
          <a:p>
            <a:pPr algn="just"/>
            <a:r>
              <a:rPr lang="lt-LT" sz="3500" dirty="0" smtClean="0"/>
              <a:t>Ne visada patikrinama, ar pasiektas pamokos </a:t>
            </a:r>
            <a:r>
              <a:rPr lang="lt-LT" sz="3500" dirty="0" err="1" smtClean="0"/>
              <a:t>mokymo(si</a:t>
            </a:r>
            <a:r>
              <a:rPr lang="lt-LT" sz="3500" dirty="0" smtClean="0"/>
              <a:t>) uždavinys</a:t>
            </a:r>
          </a:p>
        </p:txBody>
      </p:sp>
    </p:spTree>
    <p:extLst>
      <p:ext uri="{BB962C8B-B14F-4D97-AF65-F5344CB8AC3E}">
        <p14:creationId xmlns:p14="http://schemas.microsoft.com/office/powerpoint/2010/main" val="3362579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REKOMENDACIJOS</a:t>
            </a:r>
            <a:endParaRPr lang="lt-LT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81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REKOMENDACIJOS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lt-LT" i="1" u="sng" dirty="0" smtClean="0"/>
              <a:t>Žinoti ir laikytis vienodos</a:t>
            </a:r>
            <a:r>
              <a:rPr lang="lt-LT" dirty="0" smtClean="0"/>
              <a:t> pažangos ir pasiekimų vertinimo tvarkos.</a:t>
            </a:r>
          </a:p>
          <a:p>
            <a:pPr algn="just"/>
            <a:r>
              <a:rPr lang="lt-LT" dirty="0"/>
              <a:t> </a:t>
            </a:r>
            <a:r>
              <a:rPr lang="lt-LT" dirty="0" smtClean="0"/>
              <a:t>Mokytojai ugdymo procesą turėtų planuoti taip, kad įvairių gebėjimų mokiniai dažniau galėtų patirti sėkmę, atlikdami jiems skirtas individualias užduotis (diferencijuoti, individualizuoti).</a:t>
            </a:r>
          </a:p>
          <a:p>
            <a:pPr algn="just"/>
            <a:r>
              <a:rPr lang="lt-LT" dirty="0"/>
              <a:t> </a:t>
            </a:r>
            <a:r>
              <a:rPr lang="lt-LT" dirty="0" smtClean="0"/>
              <a:t>Mokyti mokinius mokytis, kelti individualius tikslus bei juos pamatuoti (dėmesys mokymosi refleksijai).</a:t>
            </a:r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8063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Tyrimo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respondentai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-4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klasių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mokiniai: </a:t>
            </a: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30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viso: 88,2 %).</a:t>
            </a:r>
          </a:p>
          <a:p>
            <a:pPr marL="0" indent="0">
              <a:buNone/>
            </a:pPr>
            <a:r>
              <a:rPr lang="lt-LT" alt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-8, I-</a:t>
            </a:r>
            <a:r>
              <a:rPr lang="lt-LT" altLang="en-US" dirty="0" err="1">
                <a:latin typeface="Times New Roman" pitchFamily="18" charset="0"/>
                <a:cs typeface="Times New Roman" pitchFamily="18" charset="0"/>
              </a:rPr>
              <a:t>IVg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ų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mokiniai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65, viso: 92,9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1-4,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5-8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, I-</a:t>
            </a:r>
            <a:r>
              <a:rPr lang="lt-LT" altLang="en-US" dirty="0" err="1">
                <a:latin typeface="Times New Roman" pitchFamily="18" charset="0"/>
                <a:cs typeface="Times New Roman" pitchFamily="18" charset="0"/>
              </a:rPr>
              <a:t>IVg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. klasių mokinių tėvai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(atsakė:61 , viso: 67,8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/>
              <a:t>Gimnazijos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pedagogai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15, iš dalies atsakė: 1, viso: 84,2 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422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STIPRYBĖS</a:t>
            </a:r>
            <a:endParaRPr lang="lt-LT" sz="9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2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Pradinių klasių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įvardytos stiprybės: </a:t>
            </a:r>
            <a:endParaRPr lang="lt-LT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dirty="0"/>
              <a:t>Jei ko nors per pamoką nesuprantu, aš galiu paklausti savo </a:t>
            </a:r>
            <a:r>
              <a:rPr lang="lt-LT" dirty="0" smtClean="0"/>
              <a:t>mokytojų</a:t>
            </a:r>
            <a:r>
              <a:rPr lang="lt-LT" dirty="0"/>
              <a:t> </a:t>
            </a:r>
            <a:r>
              <a:rPr lang="lt-LT" dirty="0" smtClean="0"/>
              <a:t>( 100 %)</a:t>
            </a:r>
          </a:p>
          <a:p>
            <a:pPr algn="just"/>
            <a:r>
              <a:rPr lang="lt-LT" dirty="0"/>
              <a:t>Mokytojai stengiasi kuo geriau mus </a:t>
            </a:r>
            <a:r>
              <a:rPr lang="lt-LT" dirty="0" smtClean="0"/>
              <a:t>išmokyti (100%)</a:t>
            </a:r>
          </a:p>
          <a:p>
            <a:pPr algn="just"/>
            <a:r>
              <a:rPr lang="lt-LT" dirty="0" smtClean="0"/>
              <a:t>Mokytojai </a:t>
            </a:r>
            <a:r>
              <a:rPr lang="lt-LT" dirty="0"/>
              <a:t>informuoja mano tėvus apie tai, kaip man sekasi </a:t>
            </a:r>
            <a:r>
              <a:rPr lang="lt-LT" dirty="0" smtClean="0"/>
              <a:t>mokykloje( 100 %)</a:t>
            </a:r>
          </a:p>
          <a:p>
            <a:pPr algn="just"/>
            <a:r>
              <a:rPr lang="lt-LT" dirty="0"/>
              <a:t>Jei mokiniui ar mokinių grupei pamokos metu prireikia pagalbos atliekant užduotis, mokytojai tą pagalbą visada </a:t>
            </a:r>
            <a:r>
              <a:rPr lang="lt-LT" dirty="0" smtClean="0"/>
              <a:t>suteikia</a:t>
            </a:r>
            <a:r>
              <a:rPr lang="lt-LT" dirty="0"/>
              <a:t> </a:t>
            </a:r>
            <a:r>
              <a:rPr lang="lt-LT" dirty="0" smtClean="0"/>
              <a:t>( 97 %)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1438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5-8, I-IV G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stiprybės: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 mokiniams iškyla mokymosi sunkumų,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padeda juos išspręsti (94 %)</a:t>
            </a: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Aš gerai jaučiuosi mokyklos kieme per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pertraukas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(91 %)</a:t>
            </a: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Mano klasės mokytojas(-a) su manimi elgiasi teisingai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(90 %)</a:t>
            </a: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organizuojamos įvairių dalykų konsultacijos padeda man geriau mokytis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(95%)</a:t>
            </a:r>
          </a:p>
          <a:p>
            <a:endParaRPr lang="lt-LT" sz="2400" dirty="0" smtClean="0"/>
          </a:p>
          <a:p>
            <a:pPr marL="0" indent="0">
              <a:buNone/>
            </a:pP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0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2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-4, 5-8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I-IV G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klasių mokinių 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ėvų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Mokyklos mokytojai jaučia atsakomybę už savo darbo rezultatus (95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t-LT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Mūsų šeima pakankamai informuojama apie mokyklos veiklą 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(92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metu skatinama aktyvi mūsų vaiko veikla: jis skatinamas klausti, tyrinėti, ieškoti, bandyti, pritaikyti, analizuoti, spręsti problemas, kurti 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(97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lt-LT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2450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Mokytoj</a:t>
            </a:r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ų įvardytos stiprybės: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ZW" sz="2800" dirty="0"/>
          </a:p>
          <a:p>
            <a:r>
              <a:rPr lang="lt-LT" sz="2800" dirty="0" smtClean="0"/>
              <a:t> </a:t>
            </a:r>
            <a:r>
              <a:rPr lang="lt-LT" sz="2800" dirty="0"/>
              <a:t>Aš jaučiu atsakomybę už ugdymo proceso </a:t>
            </a:r>
            <a:r>
              <a:rPr lang="lt-LT" sz="2800" dirty="0" smtClean="0"/>
              <a:t>kokybę (100 %; 3,9)</a:t>
            </a:r>
          </a:p>
          <a:p>
            <a:r>
              <a:rPr lang="lt-LT" sz="2800" dirty="0"/>
              <a:t> Mokytojų rašomi įvertinimai už atsakinėjimą pamokų metu, kontrolinių ir namų darbų įvertinimai yra </a:t>
            </a:r>
            <a:r>
              <a:rPr lang="lt-LT" sz="2800" dirty="0" smtClean="0"/>
              <a:t>pelnyti (100 %; 3,8)</a:t>
            </a:r>
          </a:p>
          <a:p>
            <a:r>
              <a:rPr lang="lt-LT" sz="2800" dirty="0"/>
              <a:t> Mano pamokose mokiniai mokosi savarankiškai susirasti ir apdoroti informaciją (internetas, žinynai ir kt</a:t>
            </a:r>
            <a:r>
              <a:rPr lang="lt-LT" sz="2800" dirty="0" smtClean="0"/>
              <a:t>.) (100 %; 3,7)</a:t>
            </a:r>
          </a:p>
          <a:p>
            <a:r>
              <a:rPr lang="lt-LT" sz="2800" dirty="0"/>
              <a:t> Atkreipiu mokinių dėmesį į mokomosios medžiagos sąryšį su anksčiau išmoktais dalykais ir susieju ją su mokinių turimomis </a:t>
            </a:r>
            <a:r>
              <a:rPr lang="lt-LT" sz="2800" dirty="0" smtClean="0"/>
              <a:t>žiniomis</a:t>
            </a:r>
            <a:r>
              <a:rPr lang="lt-LT" sz="2800" dirty="0"/>
              <a:t> </a:t>
            </a:r>
            <a:r>
              <a:rPr lang="lt-LT" sz="2800" dirty="0" smtClean="0"/>
              <a:t>(100 %; 3,7)</a:t>
            </a:r>
          </a:p>
          <a:p>
            <a:r>
              <a:rPr lang="lt-LT" sz="2800" dirty="0"/>
              <a:t> Aiškiai įvardiju pamokos tikslus ir mokiniams keliamus </a:t>
            </a:r>
            <a:r>
              <a:rPr lang="lt-LT" sz="2800" dirty="0" smtClean="0"/>
              <a:t>lūkesčius (94 %; 3,6)</a:t>
            </a:r>
            <a:endParaRPr lang="en-ZW" sz="2800" dirty="0" smtClean="0"/>
          </a:p>
          <a:p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15646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915</Words>
  <Application>Microsoft Office PowerPoint</Application>
  <PresentationFormat>Demonstracija ekrane (4:3)</PresentationFormat>
  <Paragraphs>137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35</vt:i4>
      </vt:variant>
    </vt:vector>
  </HeadingPairs>
  <TitlesOfParts>
    <vt:vector size="36" baseType="lpstr">
      <vt:lpstr>Office tema</vt:lpstr>
      <vt:lpstr>GIMNAZIJOS VEIKLOS KOKYBĖS ĮSIVERTINIMAS 2. 3. Mokymosi patirtys 2.3.1. Mokymasis 2.3.2. Ugdymas mokyklos gyvenimui  </vt:lpstr>
      <vt:lpstr>Tyrimo organizavimas</vt:lpstr>
      <vt:lpstr>Mišraus tipo klausimynas:  </vt:lpstr>
      <vt:lpstr>Tyrimo respondentai: </vt:lpstr>
      <vt:lpstr>PowerPoint pristatymas</vt:lpstr>
      <vt:lpstr>Pradinių klasių mokinių įvardytos stiprybės: </vt:lpstr>
      <vt:lpstr>5-8, I-IV G klasių mokinių  įvardytos stiprybės: </vt:lpstr>
      <vt:lpstr>1-4, 5-8, I-IV G klasių mokinių tėvų įvardytos stiprybės: </vt:lpstr>
      <vt:lpstr>Mokytojų įvardytos stiprybės:</vt:lpstr>
      <vt:lpstr>PowerPoint pristatymas</vt:lpstr>
      <vt:lpstr>Pradinių klasių mokinių įvardytos silpnybės: </vt:lpstr>
      <vt:lpstr>Pradinių klasių mokinių įvardytos silpnybės: </vt:lpstr>
      <vt:lpstr>Pradinių klasių mokinių įvardytos silpnybės: </vt:lpstr>
      <vt:lpstr>Mokinių įvardytos silpnybės: </vt:lpstr>
      <vt:lpstr>Mokinių įvardytos silpnybės: </vt:lpstr>
      <vt:lpstr>Mokinių įvardytos silpnybės: </vt:lpstr>
      <vt:lpstr>Mokinių įvardytos silpnybės: </vt:lpstr>
      <vt:lpstr>Mokinių tėvų įvardytos silpnybės: </vt:lpstr>
      <vt:lpstr>Mokinių tėvų įvardytos silpnybės: </vt:lpstr>
      <vt:lpstr>Mokinių tėvų įvardytos silpnybės: </vt:lpstr>
      <vt:lpstr>Mokytojų įvardytos silpnybės:</vt:lpstr>
      <vt:lpstr>Mokytojų įvardytos silpnybės:</vt:lpstr>
      <vt:lpstr>Mokytojų įvardytos silpnybės:</vt:lpstr>
      <vt:lpstr>Mokytojų įvardytos silpnybės:</vt:lpstr>
      <vt:lpstr>Mokytojų įvardytos silpnybės:</vt:lpstr>
      <vt:lpstr>PowerPoint pristatymas</vt:lpstr>
      <vt:lpstr>IŠVADOS </vt:lpstr>
      <vt:lpstr>IŠVADOS </vt:lpstr>
      <vt:lpstr>Stebėtų pamokų analizė</vt:lpstr>
      <vt:lpstr>STIPRYBĖS</vt:lpstr>
      <vt:lpstr>TOBULINTINOS PAMOKOS SRITYS</vt:lpstr>
      <vt:lpstr>SILPNYBĖS</vt:lpstr>
      <vt:lpstr>IŠVADOS</vt:lpstr>
      <vt:lpstr>PowerPoint pristatymas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GIMNAZIJOS VEIKLOS KOKYBĖS ĮSIVERTINIMAS 2. 3. Mokymosi patirtys 2.3.1. Mokymasis 2.3.2. Ugdymas mokyklos gyvenimui</dc:title>
  <dc:creator>Mokinys12</dc:creator>
  <cp:lastModifiedBy>M</cp:lastModifiedBy>
  <cp:revision>24</cp:revision>
  <dcterms:created xsi:type="dcterms:W3CDTF">2019-06-13T08:52:30Z</dcterms:created>
  <dcterms:modified xsi:type="dcterms:W3CDTF">2019-06-19T09:36:40Z</dcterms:modified>
</cp:coreProperties>
</file>