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98" r:id="rId8"/>
    <p:sldId id="263" r:id="rId9"/>
    <p:sldId id="299" r:id="rId10"/>
    <p:sldId id="264" r:id="rId11"/>
    <p:sldId id="300" r:id="rId12"/>
    <p:sldId id="294" r:id="rId13"/>
    <p:sldId id="301" r:id="rId14"/>
    <p:sldId id="265" r:id="rId15"/>
    <p:sldId id="302" r:id="rId16"/>
    <p:sldId id="266" r:id="rId17"/>
    <p:sldId id="274" r:id="rId18"/>
    <p:sldId id="275" r:id="rId19"/>
    <p:sldId id="277" r:id="rId20"/>
    <p:sldId id="276" r:id="rId21"/>
    <p:sldId id="267" r:id="rId22"/>
    <p:sldId id="278" r:id="rId23"/>
    <p:sldId id="279" r:id="rId24"/>
    <p:sldId id="268" r:id="rId25"/>
    <p:sldId id="269" r:id="rId26"/>
    <p:sldId id="270" r:id="rId27"/>
    <p:sldId id="285" r:id="rId28"/>
    <p:sldId id="280" r:id="rId29"/>
    <p:sldId id="296" r:id="rId30"/>
    <p:sldId id="304" r:id="rId31"/>
    <p:sldId id="306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07" r:id="rId40"/>
    <p:sldId id="308" r:id="rId41"/>
    <p:sldId id="286" r:id="rId42"/>
    <p:sldId id="297" r:id="rId4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>
    <p:restoredLeft sz="15566" autoAdjust="0"/>
    <p:restoredTop sz="94672" autoAdjust="0"/>
  </p:normalViewPr>
  <p:slideViewPr>
    <p:cSldViewPr>
      <p:cViewPr>
        <p:scale>
          <a:sx n="91" d="100"/>
          <a:sy n="91" d="100"/>
        </p:scale>
        <p:origin x="-12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5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232"/>
    </p:cViewPr>
  </p:sorterViewPr>
  <p:notesViewPr>
    <p:cSldViewPr>
      <p:cViewPr>
        <p:scale>
          <a:sx n="120" d="100"/>
          <a:sy n="120" d="100"/>
        </p:scale>
        <p:origin x="-103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74146981627297"/>
          <c:y val="3.7460875984251976E-2"/>
          <c:w val="0.86392519685039371"/>
          <c:h val="0.75667445866141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2-4, 5-8 kl. mokiniai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2-4, 5-8 kl. mokiniai</c:v>
                </c:pt>
                <c:pt idx="1">
                  <c:v>I-IV G kl. mokiniai</c:v>
                </c:pt>
                <c:pt idx="2">
                  <c:v>2-4, 5-8 kl. mok.tevai</c:v>
                </c:pt>
                <c:pt idx="3">
                  <c:v>I-IV G kl. mok.tėvai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0.61</c:v>
                </c:pt>
                <c:pt idx="1">
                  <c:v>0.48</c:v>
                </c:pt>
                <c:pt idx="2">
                  <c:v>0.66</c:v>
                </c:pt>
                <c:pt idx="3">
                  <c:v>0.62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644224"/>
        <c:axId val="22645760"/>
      </c:barChart>
      <c:catAx>
        <c:axId val="226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645760"/>
        <c:crosses val="autoZero"/>
        <c:auto val="1"/>
        <c:lblAlgn val="ctr"/>
        <c:lblOffset val="100"/>
        <c:noMultiLvlLbl val="0"/>
      </c:catAx>
      <c:valAx>
        <c:axId val="226457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2644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3078627837647672"/>
          <c:w val="0.9411384846128209"/>
          <c:h val="0.64175132161241344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lygis(1 mok)</c:v>
                </c:pt>
                <c:pt idx="1">
                  <c:v>3 lygis(10 mok)</c:v>
                </c:pt>
                <c:pt idx="2">
                  <c:v>2 lygis( 6 mok)</c:v>
                </c:pt>
                <c:pt idx="3">
                  <c:v>1 lygis(3 mok)</c:v>
                </c:pt>
              </c:strCache>
            </c:strRef>
          </c:cat>
          <c:val>
            <c:numRef>
              <c:f>Lapas1!$B$2:$B$5</c:f>
              <c:numCache>
                <c:formatCode>0%</c:formatCode>
                <c:ptCount val="4"/>
                <c:pt idx="0">
                  <c:v>5</c:v>
                </c:pt>
                <c:pt idx="1">
                  <c:v>50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0372572239448139"/>
          <c:y val="0.14831569640410328"/>
          <c:w val="0.29627423875979592"/>
          <c:h val="0.598021226808132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3822858066275465"/>
          <c:w val="0.76182970410695106"/>
          <c:h val="0.55278883154396996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Lapas1!$A$2:$A$5</c:f>
              <c:strCache>
                <c:ptCount val="4"/>
                <c:pt idx="0">
                  <c:v>4 lygis(2 mok)</c:v>
                </c:pt>
                <c:pt idx="1">
                  <c:v>3 lygis(11 mok)</c:v>
                </c:pt>
                <c:pt idx="2">
                  <c:v>2 lygis(6 mok)</c:v>
                </c:pt>
                <c:pt idx="3">
                  <c:v>1 lygis (1 mok)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10</c:v>
                </c:pt>
                <c:pt idx="1">
                  <c:v>55</c:v>
                </c:pt>
                <c:pt idx="2">
                  <c:v>30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0022995130170718"/>
          <c:y val="0.1326458676308693"/>
          <c:w val="0.29977004869829277"/>
          <c:h val="0.630937724091262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13381951271674E-4"/>
          <c:y val="0.21359853458905295"/>
          <c:w val="0.83839505254133184"/>
          <c:h val="0.659571978341204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595249374807415"/>
          <c:y val="0.21106489078626964"/>
          <c:w val="0.25404750625192585"/>
          <c:h val="0.508898829091849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2-4, 5-8 kl. Mokiniai</c:v>
                </c:pt>
                <c:pt idx="1">
                  <c:v>I-IV G kl. Mokiniai</c:v>
                </c:pt>
                <c:pt idx="2">
                  <c:v>2-4, 5-8 kl. mokinių tėvai</c:v>
                </c:pt>
                <c:pt idx="3">
                  <c:v>I-IV G kl. Mokinių tėvai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0.42</c:v>
                </c:pt>
                <c:pt idx="1">
                  <c:v>0.63</c:v>
                </c:pt>
                <c:pt idx="2">
                  <c:v>0.15</c:v>
                </c:pt>
                <c:pt idx="3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71264"/>
        <c:axId val="22577152"/>
      </c:barChart>
      <c:catAx>
        <c:axId val="2257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2577152"/>
        <c:crosses val="autoZero"/>
        <c:auto val="1"/>
        <c:lblAlgn val="ctr"/>
        <c:lblOffset val="100"/>
        <c:noMultiLvlLbl val="0"/>
      </c:catAx>
      <c:valAx>
        <c:axId val="22577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2571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2-4, 5-8 kl. Mokiniai</c:v>
                </c:pt>
                <c:pt idx="1">
                  <c:v>I-IV G kl. Mokiniai</c:v>
                </c:pt>
                <c:pt idx="2">
                  <c:v>2-4, 5-8 kl. Mokinių tėvai</c:v>
                </c:pt>
                <c:pt idx="3">
                  <c:v>I-IV G kl. Mokinių tėvai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0.31</c:v>
                </c:pt>
                <c:pt idx="1">
                  <c:v>0.5</c:v>
                </c:pt>
                <c:pt idx="2">
                  <c:v>0.22</c:v>
                </c:pt>
                <c:pt idx="3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25600"/>
        <c:axId val="24427136"/>
      </c:barChart>
      <c:catAx>
        <c:axId val="24425600"/>
        <c:scaling>
          <c:orientation val="minMax"/>
        </c:scaling>
        <c:delete val="0"/>
        <c:axPos val="b"/>
        <c:majorTickMark val="out"/>
        <c:minorTickMark val="none"/>
        <c:tickLblPos val="nextTo"/>
        <c:crossAx val="24427136"/>
        <c:crosses val="autoZero"/>
        <c:auto val="1"/>
        <c:lblAlgn val="ctr"/>
        <c:lblOffset val="100"/>
        <c:noMultiLvlLbl val="0"/>
      </c:catAx>
      <c:valAx>
        <c:axId val="24427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2-4, 5-8 kl. mokiniai</c:v>
                </c:pt>
                <c:pt idx="1">
                  <c:v>I-IV G kl. Mokiniai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</c:v>
                </c:pt>
                <c:pt idx="1">
                  <c:v>0.32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469504"/>
        <c:axId val="24471040"/>
      </c:barChart>
      <c:catAx>
        <c:axId val="24469504"/>
        <c:scaling>
          <c:orientation val="minMax"/>
        </c:scaling>
        <c:delete val="0"/>
        <c:axPos val="b"/>
        <c:majorTickMark val="out"/>
        <c:minorTickMark val="none"/>
        <c:tickLblPos val="nextTo"/>
        <c:crossAx val="24471040"/>
        <c:crosses val="autoZero"/>
        <c:auto val="1"/>
        <c:lblAlgn val="ctr"/>
        <c:lblOffset val="100"/>
        <c:noMultiLvlLbl val="0"/>
      </c:catAx>
      <c:valAx>
        <c:axId val="24471040"/>
        <c:scaling>
          <c:orientation val="minMax"/>
          <c:max val="0.4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469504"/>
        <c:crosses val="autoZero"/>
        <c:crossBetween val="between"/>
        <c:majorUnit val="0.1"/>
        <c:minorUnit val="2.0000000000000004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2-4, 5-8 kl. Mokiniai</c:v>
                </c:pt>
                <c:pt idx="1">
                  <c:v>I-IV G kl.mokiniai</c:v>
                </c:pt>
                <c:pt idx="2">
                  <c:v>2-4, 5-8 kl. Mokinių tėvai</c:v>
                </c:pt>
                <c:pt idx="3">
                  <c:v>I-IV G kl.mokinių tėvai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0.26</c:v>
                </c:pt>
                <c:pt idx="1">
                  <c:v>0.09</c:v>
                </c:pt>
                <c:pt idx="2">
                  <c:v>0.02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4496768"/>
        <c:axId val="29204864"/>
      </c:barChart>
      <c:catAx>
        <c:axId val="24496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 anchor="ctr" anchorCtr="1"/>
          <a:lstStyle/>
          <a:p>
            <a:pPr>
              <a:defRPr/>
            </a:pPr>
            <a:endParaRPr lang="lt-LT"/>
          </a:p>
        </c:txPr>
        <c:crossAx val="29204864"/>
        <c:crosses val="autoZero"/>
        <c:auto val="1"/>
        <c:lblAlgn val="ctr"/>
        <c:lblOffset val="100"/>
        <c:noMultiLvlLbl val="0"/>
      </c:catAx>
      <c:valAx>
        <c:axId val="292048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2449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2-4, 5-8  kl.mokiniai</c:v>
                </c:pt>
                <c:pt idx="1">
                  <c:v>I-IV G kl.mokiniai</c:v>
                </c:pt>
                <c:pt idx="2">
                  <c:v>I-IV G kl.mokinių tėvai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0.59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22720"/>
        <c:axId val="25824256"/>
      </c:barChart>
      <c:catAx>
        <c:axId val="2582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5824256"/>
        <c:crosses val="autoZero"/>
        <c:auto val="1"/>
        <c:lblAlgn val="ctr"/>
        <c:lblOffset val="100"/>
        <c:noMultiLvlLbl val="0"/>
      </c:catAx>
      <c:valAx>
        <c:axId val="258242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822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I-IV G kl. Mokiniai</c:v>
                </c:pt>
                <c:pt idx="1">
                  <c:v>I-IV G kl. Mokinių tėvai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0.45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62528"/>
        <c:axId val="25864064"/>
      </c:barChart>
      <c:catAx>
        <c:axId val="25862528"/>
        <c:scaling>
          <c:orientation val="minMax"/>
        </c:scaling>
        <c:delete val="0"/>
        <c:axPos val="b"/>
        <c:majorTickMark val="out"/>
        <c:minorTickMark val="none"/>
        <c:tickLblPos val="nextTo"/>
        <c:crossAx val="25864064"/>
        <c:crosses val="autoZero"/>
        <c:auto val="1"/>
        <c:lblAlgn val="ctr"/>
        <c:lblOffset val="100"/>
        <c:noMultiLvlLbl val="0"/>
      </c:catAx>
      <c:valAx>
        <c:axId val="25864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86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2-4, 5-8 kl.mokiniai</c:v>
                </c:pt>
                <c:pt idx="1">
                  <c:v>I-IV G kl. mokiniai</c:v>
                </c:pt>
                <c:pt idx="2">
                  <c:v>2-4, 5-8 kl. mokinių tėvai</c:v>
                </c:pt>
                <c:pt idx="3">
                  <c:v>I-IV G kl. mokinių tėvai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0.18</c:v>
                </c:pt>
                <c:pt idx="2">
                  <c:v>0.27</c:v>
                </c:pt>
                <c:pt idx="3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85696"/>
        <c:axId val="28939008"/>
      </c:barChart>
      <c:catAx>
        <c:axId val="2588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28939008"/>
        <c:crosses val="autoZero"/>
        <c:auto val="1"/>
        <c:lblAlgn val="ctr"/>
        <c:lblOffset val="100"/>
        <c:noMultiLvlLbl val="0"/>
      </c:catAx>
      <c:valAx>
        <c:axId val="289390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5885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B8946-CD05-4B01-B9B7-FB241D1378DE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D9F9E-54A8-44ED-AC31-BDD9B665ACC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252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3385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40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140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17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92931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0178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081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1879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1155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Siekiant paveikesnio asmenybės ir socialinių įgūdžių ugdymo, reikia sudaryti sąlygas mokiniui mokytis pagal jo gebėjimus ir patirti sėkmę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1842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D9F9E-54A8-44ED-AC31-BDD9B665ACCB}" type="slidenum">
              <a:rPr lang="lt-LT" smtClean="0"/>
              <a:t>39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219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624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639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187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737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425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802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558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601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42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92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038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77C8-217F-48B9-9319-4DD2B24EFB83}" type="datetimeFigureOut">
              <a:rPr lang="lt-LT" smtClean="0"/>
              <a:t>2020.04.29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D847-6312-4D82-B79D-A992FAB8786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34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4032448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lt-LT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GIMNAZIJOS VEIKLOS KOKYBĖS ĮSIVERTINIMAS</a:t>
            </a:r>
            <a:br>
              <a:rPr lang="lt-LT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200" dirty="0" smtClean="0">
                <a:solidFill>
                  <a:srgbClr val="FF0000"/>
                </a:solidFill>
              </a:rPr>
              <a:t>1.1.1. Asmenybės tapsmas</a:t>
            </a:r>
            <a:br>
              <a:rPr lang="lt-LT" sz="3200" dirty="0" smtClean="0">
                <a:solidFill>
                  <a:srgbClr val="FF0000"/>
                </a:solidFill>
              </a:rPr>
            </a:br>
            <a:r>
              <a:rPr lang="lt-LT" sz="3200" dirty="0" smtClean="0">
                <a:solidFill>
                  <a:srgbClr val="FF0000"/>
                </a:solidFill>
              </a:rPr>
              <a:t>3.2.1 Mokymasis ne mokykloje</a:t>
            </a:r>
            <a:br>
              <a:rPr lang="lt-LT" sz="3200" dirty="0" smtClean="0">
                <a:solidFill>
                  <a:srgbClr val="FF0000"/>
                </a:solidFill>
              </a:rPr>
            </a:br>
            <a:r>
              <a:rPr lang="lt-LT" sz="3200" dirty="0" smtClean="0">
                <a:solidFill>
                  <a:srgbClr val="FF0000"/>
                </a:solidFill>
              </a:rPr>
              <a:t>3.2.2 Mokymasis virtualioje aplinkoje</a:t>
            </a:r>
            <a:r>
              <a:rPr lang="lt-LT" sz="2000" dirty="0"/>
              <a:t/>
            </a:r>
            <a:br>
              <a:rPr lang="lt-LT" sz="2000" dirty="0"/>
            </a:br>
            <a:r>
              <a:rPr lang="lt-LT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lt-LT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lt-L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768752" cy="2664296"/>
          </a:xfrm>
        </p:spPr>
        <p:txBody>
          <a:bodyPr>
            <a:normAutofit fontScale="25000" lnSpcReduction="20000"/>
          </a:bodyPr>
          <a:lstStyle/>
          <a:p>
            <a:pPr algn="r"/>
            <a:endParaRPr lang="lt-LT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5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t-LT" sz="6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Parengė:</a:t>
            </a: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Milda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Daukantaitė</a:t>
            </a:r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Kukė</a:t>
            </a:r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(koordinatorė)</a:t>
            </a: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Jelena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Januškevič</a:t>
            </a:r>
            <a:endParaRPr lang="lt-LT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Lilija </a:t>
            </a:r>
            <a:r>
              <a:rPr lang="lt-LT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Staliulionienė</a:t>
            </a:r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Alicija Matuiza</a:t>
            </a:r>
          </a:p>
          <a:p>
            <a:pPr algn="r"/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Irma Vaitkuvienė</a:t>
            </a:r>
          </a:p>
          <a:p>
            <a:endParaRPr lang="lt-LT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lt-LT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balandis</a:t>
            </a:r>
            <a:endParaRPr lang="lt-LT" sz="6400" dirty="0"/>
          </a:p>
        </p:txBody>
      </p:sp>
    </p:spTree>
    <p:extLst>
      <p:ext uri="{BB962C8B-B14F-4D97-AF65-F5344CB8AC3E}">
        <p14:creationId xmlns:p14="http://schemas.microsoft.com/office/powerpoint/2010/main" val="38187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-4, 5-8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klasių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mokinių </a:t>
            </a:r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ėvų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stiprybės: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Mano sūnus / dukra turi interneto prieigą namuose, mobiliajame telefone</a:t>
            </a:r>
            <a:r>
              <a:rPr lang="it-IT" sz="2800" dirty="0" smtClean="0"/>
              <a:t>.</a:t>
            </a:r>
            <a:r>
              <a:rPr lang="lt-LT" sz="2800" dirty="0" smtClean="0"/>
              <a:t> (100</a:t>
            </a:r>
            <a:r>
              <a:rPr lang="lt-LT" sz="2800" dirty="0"/>
              <a:t>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t-LT" sz="2800" dirty="0" smtClean="0"/>
              <a:t>Mano </a:t>
            </a:r>
            <a:r>
              <a:rPr lang="lt-LT" sz="2800" dirty="0"/>
              <a:t>sūnus/dukra atlieka paskirtas užduotis (pvz. Ema pratybos, mokomieji žaidimai ir t.t</a:t>
            </a:r>
            <a:r>
              <a:rPr lang="lt-LT" sz="2800" dirty="0" smtClean="0"/>
              <a:t>.).</a:t>
            </a:r>
            <a:r>
              <a:rPr lang="en-ZW" sz="2800" dirty="0" smtClean="0"/>
              <a:t> (100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pPr algn="just"/>
            <a:r>
              <a:rPr lang="lt-LT" sz="2800" dirty="0" smtClean="0"/>
              <a:t>Mano sūnaus/dukros </a:t>
            </a:r>
            <a:r>
              <a:rPr lang="lt-LT" sz="2800" dirty="0"/>
              <a:t>mokymosi rezultatus ir pažangą patogiausia gauti „Mano dienyno“ </a:t>
            </a:r>
            <a:r>
              <a:rPr lang="lt-LT" sz="2800" dirty="0" smtClean="0"/>
              <a:t>sistemoje.</a:t>
            </a:r>
            <a:r>
              <a:rPr lang="en-ZW" sz="2800" dirty="0" smtClean="0"/>
              <a:t> (98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pPr marL="0" indent="0">
              <a:buNone/>
            </a:pP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5245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2-4, 5-8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klasių mokinių 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ėvų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stiprybės: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sz="2800" dirty="0"/>
              <a:t>Virtualios aplinkos mano sūnų/dukrą įtraukia į mokymąsi, padeda gilinti dalyko žinias, pristatyti darbus, tyrinėti ir eksperimentuoti.</a:t>
            </a:r>
            <a:r>
              <a:rPr lang="en-ZW" sz="2800" dirty="0"/>
              <a:t> (90 </a:t>
            </a:r>
            <a:r>
              <a:rPr lang="lt-LT" sz="2800" dirty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/>
          </a:p>
          <a:p>
            <a:pPr algn="just"/>
            <a:r>
              <a:rPr lang="lt-LT" sz="2800" dirty="0"/>
              <a:t>Mano sūnus / dukra moka laikytis pokalbio taisyklių.</a:t>
            </a:r>
            <a:r>
              <a:rPr lang="en-ZW" sz="2800" dirty="0"/>
              <a:t>(98 </a:t>
            </a:r>
            <a:r>
              <a:rPr lang="lt-LT" sz="2800" dirty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/>
          </a:p>
          <a:p>
            <a:pPr algn="just"/>
            <a:r>
              <a:rPr lang="lt-LT" sz="2800" dirty="0"/>
              <a:t>Mano sūnus / dukra moka gerai bendradarbiauti su kitais mokiniais.</a:t>
            </a:r>
            <a:r>
              <a:rPr lang="en-ZW" sz="2800" dirty="0"/>
              <a:t> (95 </a:t>
            </a:r>
            <a:r>
              <a:rPr lang="lt-LT" sz="2800" dirty="0"/>
              <a:t>proc.</a:t>
            </a:r>
            <a:r>
              <a:rPr lang="en-ZW" sz="2800" dirty="0" smtClean="0"/>
              <a:t>)</a:t>
            </a:r>
            <a:r>
              <a:rPr lang="lt-LT" sz="2800" dirty="0"/>
              <a:t>.</a:t>
            </a:r>
            <a:endParaRPr lang="lt-LT" sz="2800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I-IV G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klasių mokinių 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ėvų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stiprybės: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lt-LT" sz="2800" dirty="0"/>
              <a:t>Gimnazija turi tradicinių renginių, į kuriuos įeina tiek mokyklinės, tiek vietinės, </a:t>
            </a:r>
            <a:r>
              <a:rPr lang="lt-LT" sz="2800" dirty="0" smtClean="0"/>
              <a:t>nacionalinės </a:t>
            </a:r>
            <a:r>
              <a:rPr lang="lt-LT" sz="2800" dirty="0"/>
              <a:t>šventės</a:t>
            </a:r>
            <a:r>
              <a:rPr lang="lt-LT" sz="2800" dirty="0" smtClean="0"/>
              <a:t>.</a:t>
            </a:r>
            <a:r>
              <a:rPr lang="en-ZW" sz="2800" dirty="0" smtClean="0"/>
              <a:t> (95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r>
              <a:rPr lang="lt-LT" sz="2800" dirty="0"/>
              <a:t>Mokytojai domisi mokymosi ne </a:t>
            </a:r>
            <a:r>
              <a:rPr lang="lt-LT" sz="2800" dirty="0" smtClean="0"/>
              <a:t>mokykloje </a:t>
            </a:r>
            <a:r>
              <a:rPr lang="lt-LT" sz="2800" dirty="0"/>
              <a:t>- gamtoje, kultūros įstaigose, įmonėse, valdžios institucijose ir kt. - galimybėmis ir </a:t>
            </a:r>
            <a:r>
              <a:rPr lang="lt-LT" sz="2800" dirty="0">
                <a:solidFill>
                  <a:srgbClr val="FF0000"/>
                </a:solidFill>
              </a:rPr>
              <a:t>organizuoja pagrįstą ugdymą </a:t>
            </a:r>
            <a:r>
              <a:rPr lang="lt-LT" sz="2800" dirty="0"/>
              <a:t>už gimnazijos ribų esančiose aplinkose</a:t>
            </a:r>
            <a:r>
              <a:rPr lang="lt-LT" sz="2800" dirty="0" smtClean="0"/>
              <a:t>.</a:t>
            </a:r>
            <a:r>
              <a:rPr lang="en-ZW" sz="2800" dirty="0" smtClean="0"/>
              <a:t> (95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r>
              <a:rPr lang="lt-LT" sz="2800" dirty="0"/>
              <a:t>Mokytojai dalykininkai duoda patarimų apie profesijas, galimybes jas </a:t>
            </a:r>
            <a:r>
              <a:rPr lang="lt-LT" sz="2800" dirty="0" smtClean="0"/>
              <a:t>renkantis.</a:t>
            </a:r>
            <a:r>
              <a:rPr lang="en-ZW" sz="2800" dirty="0" smtClean="0"/>
              <a:t> (95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696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I-IV G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klasių mokinių 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ėvų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stiprybės: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</a:t>
            </a:r>
            <a:r>
              <a:rPr lang="lt-LT" sz="2800" dirty="0"/>
              <a:t>Mano sūnus / dukra moka gerai bendradarbiauti su kitais mokiniais.</a:t>
            </a:r>
            <a:r>
              <a:rPr lang="en-ZW" sz="2800" dirty="0"/>
              <a:t> (91 </a:t>
            </a:r>
            <a:r>
              <a:rPr lang="lt-LT" sz="2800" dirty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/>
          </a:p>
          <a:p>
            <a:r>
              <a:rPr lang="lt-LT" sz="2800" dirty="0"/>
              <a:t>Mano sūnaus / dukros mokymosi rezultatus ir pažangą patogiausia gauti „Mano dienyno“ svetainėje. </a:t>
            </a:r>
            <a:r>
              <a:rPr lang="en-ZW" sz="2800" dirty="0"/>
              <a:t>(91 </a:t>
            </a:r>
            <a:r>
              <a:rPr lang="lt-LT" sz="2800" dirty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.</a:t>
            </a:r>
            <a:endParaRPr lang="en-ZW" sz="2800" dirty="0"/>
          </a:p>
          <a:p>
            <a:endParaRPr lang="en-ZW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Mokytojų įvardytos stiprybės: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ZW" sz="2800" dirty="0"/>
          </a:p>
          <a:p>
            <a:pPr algn="just"/>
            <a:r>
              <a:rPr lang="lt-LT" sz="3000" dirty="0" smtClean="0"/>
              <a:t> </a:t>
            </a:r>
            <a:r>
              <a:rPr lang="lt-LT" sz="3000" dirty="0"/>
              <a:t>Gimnazija turi </a:t>
            </a:r>
            <a:r>
              <a:rPr lang="lt-LT" sz="3000" dirty="0" smtClean="0"/>
              <a:t>tradicinius renginius, </a:t>
            </a:r>
            <a:r>
              <a:rPr lang="lt-LT" sz="3000" dirty="0"/>
              <a:t>į kuriuos įeina tiek mokyklinės, tiek vietinės, nacionalinės </a:t>
            </a:r>
            <a:r>
              <a:rPr lang="lt-LT" sz="3000" dirty="0" smtClean="0"/>
              <a:t>šventės</a:t>
            </a:r>
            <a:r>
              <a:rPr lang="lt-LT" sz="3000" dirty="0"/>
              <a:t>. </a:t>
            </a:r>
            <a:r>
              <a:rPr lang="en-ZW" sz="3000" dirty="0" smtClean="0"/>
              <a:t> (100 </a:t>
            </a:r>
            <a:r>
              <a:rPr lang="lt-LT" sz="3000" dirty="0" smtClean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 smtClean="0"/>
          </a:p>
          <a:p>
            <a:pPr algn="just"/>
            <a:r>
              <a:rPr lang="lt-LT" sz="3000" dirty="0"/>
              <a:t>Mes žinome vienas kito stiprybes ir išnaudojame jas bendroje veikloje</a:t>
            </a:r>
            <a:r>
              <a:rPr lang="lt-LT" sz="3000" dirty="0" smtClean="0"/>
              <a:t>.</a:t>
            </a:r>
            <a:r>
              <a:rPr lang="en-ZW" sz="3000" dirty="0" smtClean="0"/>
              <a:t> (95 </a:t>
            </a:r>
            <a:r>
              <a:rPr lang="lt-LT" sz="3000" dirty="0" smtClean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 smtClean="0"/>
          </a:p>
          <a:p>
            <a:pPr algn="just"/>
            <a:r>
              <a:rPr lang="lt-LT" sz="3000" dirty="0" smtClean="0"/>
              <a:t>Mūsų </a:t>
            </a:r>
            <a:r>
              <a:rPr lang="lt-LT" sz="3000" dirty="0"/>
              <a:t>gimnazijoje egzistuoja visiems gerai žinomos ir privalomos taisyklės, kurios palengvina bendruomenės gyvenimą</a:t>
            </a:r>
            <a:r>
              <a:rPr lang="lt-LT" sz="3000" dirty="0" smtClean="0"/>
              <a:t>.</a:t>
            </a:r>
            <a:r>
              <a:rPr lang="en-ZW" sz="3000" dirty="0" smtClean="0"/>
              <a:t> (100 </a:t>
            </a:r>
            <a:r>
              <a:rPr lang="lt-LT" sz="3000" dirty="0" smtClean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 smtClean="0"/>
          </a:p>
        </p:txBody>
      </p:sp>
    </p:spTree>
    <p:extLst>
      <p:ext uri="{BB962C8B-B14F-4D97-AF65-F5344CB8AC3E}">
        <p14:creationId xmlns:p14="http://schemas.microsoft.com/office/powerpoint/2010/main" val="11564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Mokytojų </a:t>
            </a:r>
            <a:r>
              <a:rPr lang="lt-L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įvardytos stiprybės: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lt-LT" sz="3000" dirty="0" smtClean="0"/>
              <a:t>Mūsų </a:t>
            </a:r>
            <a:r>
              <a:rPr lang="lt-LT" sz="3000" dirty="0"/>
              <a:t>gimnazijoje mes visi drauge esame atsakingi už tai, kad sudėtingose situacijose mokiniams būtų teikiama </a:t>
            </a:r>
            <a:r>
              <a:rPr lang="lt-LT" sz="3000" dirty="0">
                <a:solidFill>
                  <a:srgbClr val="FF0000"/>
                </a:solidFill>
              </a:rPr>
              <a:t>parama</a:t>
            </a:r>
            <a:r>
              <a:rPr lang="lt-LT" sz="3000" dirty="0"/>
              <a:t>.</a:t>
            </a:r>
            <a:r>
              <a:rPr lang="en-ZW" sz="3000" dirty="0"/>
              <a:t> (100 </a:t>
            </a:r>
            <a:r>
              <a:rPr lang="lt-LT" sz="3000" dirty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/>
          </a:p>
          <a:p>
            <a:pPr algn="just"/>
            <a:r>
              <a:rPr lang="lt-LT" sz="3000" dirty="0" smtClean="0"/>
              <a:t>Mokytojai </a:t>
            </a:r>
            <a:r>
              <a:rPr lang="lt-LT" sz="3000" dirty="0"/>
              <a:t>domisi mokymosi ne mokykloje - gamtoje, kultūros įstaigose, įmonėse, valdžios institucijose ir kt. - galimybėmis ir organizuoja pagrįstą ugdymą už gimnazijos ribų esančiose aplinkose.</a:t>
            </a:r>
            <a:r>
              <a:rPr lang="en-ZW" sz="3000" dirty="0"/>
              <a:t> (100 </a:t>
            </a:r>
            <a:r>
              <a:rPr lang="lt-LT" sz="3000" dirty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/>
          </a:p>
          <a:p>
            <a:pPr algn="just"/>
            <a:r>
              <a:rPr lang="lt-LT" sz="3000" dirty="0"/>
              <a:t>Skaitmeninis turinys ir technologijos padeda įvairiapusiškiau ir patraukliau mokytis.</a:t>
            </a:r>
            <a:r>
              <a:rPr lang="en-ZW" sz="3000" dirty="0"/>
              <a:t> (100 </a:t>
            </a:r>
            <a:r>
              <a:rPr lang="lt-LT" sz="3000" dirty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.</a:t>
            </a:r>
            <a:endParaRPr lang="en-ZW" sz="3000" dirty="0"/>
          </a:p>
          <a:p>
            <a:pPr algn="just"/>
            <a:endParaRPr lang="lt-LT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SILPNYBĖS</a:t>
            </a:r>
            <a:r>
              <a:rPr lang="lt-LT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lt-LT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2-4, 5-8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I-IV G</a:t>
            </a:r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klasių mokinių ir</a:t>
            </a:r>
            <a:r>
              <a:rPr lang="lt-LT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tėvų</a:t>
            </a:r>
            <a:r>
              <a:rPr lang="lt-LT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įvardytos silpnybės: </a:t>
            </a:r>
            <a:endParaRPr lang="lt-LT" dirty="0"/>
          </a:p>
        </p:txBody>
      </p:sp>
      <p:sp>
        <p:nvSpPr>
          <p:cNvPr id="6" name="TextBox 5"/>
          <p:cNvSpPr txBox="1"/>
          <p:nvPr/>
        </p:nvSpPr>
        <p:spPr>
          <a:xfrm>
            <a:off x="755577" y="151829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/>
              <a:t>Mokiniai ir jų tėvai teigia, kad jų vaikai neskaito elektroninių knygų.</a:t>
            </a:r>
            <a:endParaRPr lang="lt-LT" sz="28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75030118"/>
              </p:ext>
            </p:extLst>
          </p:nvPr>
        </p:nvGraphicFramePr>
        <p:xfrm>
          <a:off x="2267744" y="256490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2-4, 5-8, I-IV G </a:t>
            </a:r>
            <a:r>
              <a:rPr lang="lt-LT" sz="4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klasių </a:t>
            </a:r>
            <a:r>
              <a:rPr lang="lt-LT" sz="40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ir tėvų </a:t>
            </a:r>
            <a:r>
              <a:rPr lang="lt-LT" sz="40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</a:t>
            </a:r>
            <a:r>
              <a:rPr lang="lt-LT" sz="2800" dirty="0" smtClean="0"/>
              <a:t>Neskiria p</a:t>
            </a:r>
            <a:r>
              <a:rPr lang="fi-FI" sz="2800" dirty="0" smtClean="0"/>
              <a:t>akankamai laiko </a:t>
            </a:r>
            <a:r>
              <a:rPr lang="fi-FI" sz="2800" dirty="0"/>
              <a:t>miegui (nuo 8 iki 10 val.)</a:t>
            </a:r>
            <a:endParaRPr lang="lt-LT" sz="28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20591331"/>
              </p:ext>
            </p:extLst>
          </p:nvPr>
        </p:nvGraphicFramePr>
        <p:xfrm>
          <a:off x="539552" y="1988840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38637088"/>
              </p:ext>
            </p:extLst>
          </p:nvPr>
        </p:nvGraphicFramePr>
        <p:xfrm>
          <a:off x="1619672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51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I-IV G</a:t>
            </a:r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klasių mokinių  </a:t>
            </a:r>
            <a:r>
              <a:rPr lang="en-ZW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ėvų įvardytos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algn="just"/>
            <a:r>
              <a:rPr lang="lt-LT" dirty="0" smtClean="0"/>
              <a:t> </a:t>
            </a:r>
            <a:r>
              <a:rPr lang="lt-LT" dirty="0"/>
              <a:t>  </a:t>
            </a:r>
            <a:r>
              <a:rPr lang="en-ZW" sz="2800" dirty="0" smtClean="0"/>
              <a:t>50 </a:t>
            </a:r>
            <a:r>
              <a:rPr lang="lt-LT" sz="2800" dirty="0" smtClean="0"/>
              <a:t>proc.</a:t>
            </a:r>
            <a:r>
              <a:rPr lang="en-ZW" sz="2800" dirty="0" smtClean="0"/>
              <a:t> </a:t>
            </a:r>
            <a:r>
              <a:rPr lang="lt-LT" sz="2800" dirty="0" smtClean="0"/>
              <a:t>mokinių nesirenka sveiko </a:t>
            </a:r>
            <a:r>
              <a:rPr lang="lt-LT" sz="2800" dirty="0"/>
              <a:t>gyvenimo </a:t>
            </a:r>
            <a:r>
              <a:rPr lang="lt-LT" sz="2800" dirty="0" smtClean="0"/>
              <a:t>būdo (nesportuoja, neatsisako </a:t>
            </a:r>
            <a:r>
              <a:rPr lang="lt-LT" sz="2800" dirty="0"/>
              <a:t>žalingų įpročių, </a:t>
            </a:r>
            <a:r>
              <a:rPr lang="lt-LT" sz="2800" dirty="0" smtClean="0"/>
              <a:t>valgo nesveiką </a:t>
            </a:r>
            <a:r>
              <a:rPr lang="lt-LT" sz="2800" dirty="0"/>
              <a:t>maistą</a:t>
            </a:r>
            <a:r>
              <a:rPr lang="lt-LT" sz="2800" dirty="0" smtClean="0"/>
              <a:t>).</a:t>
            </a:r>
            <a:endParaRPr lang="lt-LT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17990185"/>
              </p:ext>
            </p:extLst>
          </p:nvPr>
        </p:nvGraphicFramePr>
        <p:xfrm>
          <a:off x="2699792" y="270892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Tyrimo organizavimas</a:t>
            </a:r>
            <a:endParaRPr lang="lt-LT" sz="54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Tyrimas atliktas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metų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vasario – balandžio mėn.;</a:t>
            </a:r>
            <a:endParaRPr lang="lt-LT" dirty="0"/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Sukurti klausimynai;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Vykdyta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apklausa;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Analizuoti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rezultatai;</a:t>
            </a:r>
          </a:p>
          <a:p>
            <a:pPr marL="0" indent="0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46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sz="3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2-4, 5-8, I-IV  G </a:t>
            </a:r>
            <a:r>
              <a:rPr lang="lt-LT" sz="36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klasių 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6584"/>
          </a:xfrm>
        </p:spPr>
        <p:txBody>
          <a:bodyPr/>
          <a:lstStyle/>
          <a:p>
            <a:r>
              <a:rPr lang="lt-LT" dirty="0"/>
              <a:t> </a:t>
            </a:r>
            <a:r>
              <a:rPr lang="en-ZW" sz="2800" dirty="0" smtClean="0"/>
              <a:t>31 </a:t>
            </a:r>
            <a:r>
              <a:rPr lang="lt-LT" sz="2800" dirty="0" smtClean="0"/>
              <a:t>proc.</a:t>
            </a:r>
            <a:r>
              <a:rPr lang="en-ZW" sz="2800" dirty="0" smtClean="0"/>
              <a:t> </a:t>
            </a:r>
            <a:r>
              <a:rPr lang="lt-LT" sz="2800" dirty="0" smtClean="0"/>
              <a:t>mokinių </a:t>
            </a:r>
            <a:r>
              <a:rPr lang="en-ZW" sz="2800" dirty="0" smtClean="0"/>
              <a:t> </a:t>
            </a:r>
            <a:r>
              <a:rPr lang="lt-LT" sz="2800" dirty="0" smtClean="0"/>
              <a:t>teigia, kad dalyvaudama</a:t>
            </a:r>
            <a:r>
              <a:rPr lang="lt-LT" sz="2800" dirty="0"/>
              <a:t>(-as) diskusijose, </a:t>
            </a:r>
            <a:r>
              <a:rPr lang="lt-LT" sz="2800" dirty="0" smtClean="0"/>
              <a:t>nemoka </a:t>
            </a:r>
            <a:r>
              <a:rPr lang="lt-LT" sz="2800" dirty="0"/>
              <a:t>įtikinamai argumentuoti.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61003916"/>
              </p:ext>
            </p:extLst>
          </p:nvPr>
        </p:nvGraphicFramePr>
        <p:xfrm>
          <a:off x="1475656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4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2-4, 5-8 klasių mokinių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įvardytos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silpnybės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/>
              <a:t> </a:t>
            </a:r>
            <a:r>
              <a:rPr lang="lt-LT" sz="2800" dirty="0" smtClean="0"/>
              <a:t>26 proc.</a:t>
            </a:r>
            <a:r>
              <a:rPr lang="en-ZW" sz="2800" dirty="0" smtClean="0"/>
              <a:t> </a:t>
            </a:r>
            <a:r>
              <a:rPr lang="lt-LT" sz="2800" dirty="0" smtClean="0"/>
              <a:t>mokinių nemoka </a:t>
            </a:r>
            <a:r>
              <a:rPr lang="lt-LT" sz="2800" dirty="0"/>
              <a:t>laikytis pokalbio </a:t>
            </a:r>
            <a:r>
              <a:rPr lang="lt-LT" sz="2800" dirty="0" smtClean="0"/>
              <a:t>taisyklių.</a:t>
            </a: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022539"/>
              </p:ext>
            </p:extLst>
          </p:nvPr>
        </p:nvGraphicFramePr>
        <p:xfrm>
          <a:off x="1763688" y="2564904"/>
          <a:ext cx="67440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5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I-IV G klasių mokinių ir jų tėvų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lt-LT" dirty="0"/>
              <a:t> </a:t>
            </a:r>
            <a:r>
              <a:rPr lang="lt-LT" sz="2800" dirty="0" smtClean="0"/>
              <a:t>59 proc.</a:t>
            </a:r>
            <a:r>
              <a:rPr lang="en-ZW" sz="2800" dirty="0" smtClean="0"/>
              <a:t> </a:t>
            </a:r>
            <a:r>
              <a:rPr lang="lt-LT" sz="2800" dirty="0" smtClean="0"/>
              <a:t>mokinių nežino, </a:t>
            </a:r>
            <a:r>
              <a:rPr lang="lt-LT" sz="2800" dirty="0"/>
              <a:t>kokią profesiją </a:t>
            </a:r>
            <a:r>
              <a:rPr lang="lt-LT" sz="2800" dirty="0" smtClean="0"/>
              <a:t>pasirinks</a:t>
            </a:r>
            <a:r>
              <a:rPr lang="lt-LT" dirty="0" smtClean="0"/>
              <a:t>.</a:t>
            </a:r>
            <a:endParaRPr lang="lt-LT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3477462"/>
              </p:ext>
            </p:extLst>
          </p:nvPr>
        </p:nvGraphicFramePr>
        <p:xfrm>
          <a:off x="1547664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5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I-IV G klasių mokinių įvardytos silpnybės: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525963"/>
          </a:xfrm>
        </p:spPr>
        <p:txBody>
          <a:bodyPr>
            <a:normAutofit/>
          </a:bodyPr>
          <a:lstStyle/>
          <a:p>
            <a:r>
              <a:rPr lang="lt-LT" sz="2800" dirty="0" smtClean="0"/>
              <a:t>45 proc. mokinių </a:t>
            </a:r>
            <a:r>
              <a:rPr lang="en-ZW" sz="2800" dirty="0" smtClean="0"/>
              <a:t>ne</a:t>
            </a:r>
            <a:r>
              <a:rPr lang="lt-LT" sz="2800" dirty="0" smtClean="0"/>
              <a:t>žin</a:t>
            </a:r>
            <a:r>
              <a:rPr lang="en-ZW" sz="2800" dirty="0" smtClean="0"/>
              <a:t>o</a:t>
            </a:r>
            <a:r>
              <a:rPr lang="lt-LT" sz="2800" dirty="0" smtClean="0"/>
              <a:t>, </a:t>
            </a:r>
            <a:r>
              <a:rPr lang="lt-LT" sz="2800" dirty="0"/>
              <a:t>kokius dalykus mokytis ir kokius egzaminus laikyti, kad </a:t>
            </a:r>
            <a:r>
              <a:rPr lang="lt-LT" sz="2800" dirty="0" smtClean="0"/>
              <a:t>galė</a:t>
            </a:r>
            <a:r>
              <a:rPr lang="en-ZW" sz="2800" dirty="0" smtClean="0"/>
              <a:t>t</a:t>
            </a:r>
            <a:r>
              <a:rPr lang="lt-LT" sz="2800" dirty="0" smtClean="0"/>
              <a:t>ų </a:t>
            </a:r>
            <a:r>
              <a:rPr lang="lt-LT" sz="2800" dirty="0"/>
              <a:t>įgyti norimą </a:t>
            </a:r>
            <a:r>
              <a:rPr lang="lt-LT" sz="2800" dirty="0" smtClean="0"/>
              <a:t>profesiją.</a:t>
            </a:r>
            <a:endParaRPr lang="lt-LT" sz="28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50669790"/>
              </p:ext>
            </p:extLst>
          </p:nvPr>
        </p:nvGraphicFramePr>
        <p:xfrm>
          <a:off x="2411760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2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2-4, 5-8 klasių mokinių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tėvų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silpnybės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 </a:t>
            </a:r>
            <a:r>
              <a:rPr lang="lt-LT" sz="2800" dirty="0" smtClean="0"/>
              <a:t>27 proc.</a:t>
            </a:r>
            <a:r>
              <a:rPr lang="en-ZW" sz="2800" dirty="0" smtClean="0"/>
              <a:t> </a:t>
            </a:r>
            <a:r>
              <a:rPr lang="lt-LT" sz="2800" dirty="0" smtClean="0"/>
              <a:t>tėvų teigia, kad jų vaikai nemoka </a:t>
            </a:r>
            <a:r>
              <a:rPr lang="lt-LT" sz="2800" dirty="0"/>
              <a:t>priimti kitų kritiką, pastabas.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27883979"/>
              </p:ext>
            </p:extLst>
          </p:nvPr>
        </p:nvGraphicFramePr>
        <p:xfrm>
          <a:off x="2195736" y="24928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05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Mokytojų įvardytos silpnybės: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 </a:t>
            </a:r>
            <a:r>
              <a:rPr lang="lt-LT" sz="2800" dirty="0" smtClean="0"/>
              <a:t>45</a:t>
            </a:r>
            <a:r>
              <a:rPr lang="lt-LT" sz="2800" dirty="0"/>
              <a:t> </a:t>
            </a:r>
            <a:r>
              <a:rPr lang="lt-LT" sz="2800" dirty="0" smtClean="0"/>
              <a:t>proc.</a:t>
            </a:r>
            <a:r>
              <a:rPr lang="en-ZW" sz="2800" dirty="0" smtClean="0"/>
              <a:t> </a:t>
            </a:r>
            <a:r>
              <a:rPr lang="lt-LT" sz="2800" dirty="0" smtClean="0"/>
              <a:t>mokytojų teigia, kad nėra sukūrę mokomosios medžiagos </a:t>
            </a:r>
            <a:r>
              <a:rPr lang="lt-LT" sz="2800" dirty="0"/>
              <a:t>ir </a:t>
            </a:r>
            <a:r>
              <a:rPr lang="lt-LT" sz="2800" dirty="0" smtClean="0"/>
              <a:t>jos patalpinę </a:t>
            </a:r>
            <a:r>
              <a:rPr lang="lt-LT" sz="2800" dirty="0"/>
              <a:t>virtualioje mokymosi aplinkoje.</a:t>
            </a:r>
            <a:endParaRPr lang="lt-LT" sz="280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31250670"/>
              </p:ext>
            </p:extLst>
          </p:nvPr>
        </p:nvGraphicFramePr>
        <p:xfrm>
          <a:off x="323528" y="2636912"/>
          <a:ext cx="792088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21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Mokytojų </a:t>
            </a:r>
            <a:r>
              <a:rPr lang="lt-LT" dirty="0">
                <a:solidFill>
                  <a:srgbClr val="1F497D">
                    <a:lumMod val="60000"/>
                    <a:lumOff val="40000"/>
                  </a:srgbClr>
                </a:solidFill>
              </a:rPr>
              <a:t>įvardytos silpnybės: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 </a:t>
            </a:r>
            <a:r>
              <a:rPr lang="lt-LT" sz="2800" dirty="0" smtClean="0"/>
              <a:t>35</a:t>
            </a:r>
            <a:r>
              <a:rPr lang="lt-LT" sz="2800" dirty="0"/>
              <a:t> </a:t>
            </a:r>
            <a:r>
              <a:rPr lang="lt-LT" sz="2800" dirty="0" smtClean="0"/>
              <a:t>proc. mokytojų teigia, kad tėvai nedalyvauja aktyviai gimnazijos </a:t>
            </a:r>
            <a:r>
              <a:rPr lang="lt-LT" sz="2800" dirty="0"/>
              <a:t>renginiuose.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6895834"/>
              </p:ext>
            </p:extLst>
          </p:nvPr>
        </p:nvGraphicFramePr>
        <p:xfrm>
          <a:off x="251520" y="2348880"/>
          <a:ext cx="86409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63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IŠVADOS</a:t>
            </a:r>
            <a:endParaRPr lang="lt-LT" sz="9600" dirty="0"/>
          </a:p>
        </p:txBody>
      </p:sp>
    </p:spTree>
    <p:extLst>
      <p:ext uri="{BB962C8B-B14F-4D97-AF65-F5344CB8AC3E}">
        <p14:creationId xmlns:p14="http://schemas.microsoft.com/office/powerpoint/2010/main" val="25852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IŠVADOS</a:t>
            </a:r>
            <a:br>
              <a:rPr lang="lt-L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lt-LT" dirty="0" smtClean="0"/>
              <a:t>Mokinių teigimu, mokytojai domisi ugdymu (si) ne gimnazijoje, organizuoja </a:t>
            </a:r>
            <a:r>
              <a:rPr lang="lt-LT" dirty="0"/>
              <a:t>realaus pasaulio </a:t>
            </a:r>
            <a:r>
              <a:rPr lang="lt-LT" dirty="0" smtClean="0"/>
              <a:t>pažinimu pagrįstą ugdymą už gimnazijos ribų esančiose aplinkose;</a:t>
            </a:r>
          </a:p>
          <a:p>
            <a:pPr marL="0" indent="0" algn="just">
              <a:buNone/>
            </a:pPr>
            <a:endParaRPr lang="lt-LT" dirty="0" smtClean="0"/>
          </a:p>
          <a:p>
            <a:pPr algn="just"/>
            <a:r>
              <a:rPr lang="lt-LT" dirty="0" smtClean="0"/>
              <a:t>Mokytojai analizuoja ir reflektuoja su  mokiniais ugdymo(si) už gimnazijos ribų poveikį;</a:t>
            </a:r>
          </a:p>
          <a:p>
            <a:pPr marL="0" indent="0" algn="just">
              <a:buNone/>
            </a:pPr>
            <a:endParaRPr lang="lt-LT" dirty="0" smtClean="0"/>
          </a:p>
          <a:p>
            <a:pPr algn="just"/>
            <a:r>
              <a:rPr lang="lt-LT" dirty="0" smtClean="0"/>
              <a:t>Mokytojai puikiai įvaldę IT panaudojimą pamokose, ir tai įgalina mokinius gilinti </a:t>
            </a:r>
            <a:r>
              <a:rPr lang="lt-LT" dirty="0"/>
              <a:t>dalyko žinias, pristatyti darbus, tyrinėti ir </a:t>
            </a:r>
            <a:r>
              <a:rPr lang="lt-LT" dirty="0" smtClean="0"/>
              <a:t>eksperimentuoti;</a:t>
            </a:r>
          </a:p>
          <a:p>
            <a:pPr marL="0" indent="0" algn="just">
              <a:buNone/>
            </a:pPr>
            <a:endParaRPr lang="lt-LT" dirty="0" smtClean="0"/>
          </a:p>
          <a:p>
            <a:pPr algn="just"/>
            <a:r>
              <a:rPr lang="lt-LT" dirty="0" smtClean="0"/>
              <a:t>Visi mokiniai turi interneto prieigą, tačiau dažniausiai naudoja ne ugdymo(si) tikslais;</a:t>
            </a:r>
          </a:p>
          <a:p>
            <a:pPr algn="just"/>
            <a:endParaRPr lang="lt-LT" dirty="0" smtClean="0"/>
          </a:p>
          <a:p>
            <a:pPr algn="just"/>
            <a:endParaRPr lang="lt-LT" dirty="0"/>
          </a:p>
          <a:p>
            <a:pPr marL="0" indent="0" algn="just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12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3"/>
            <a:ext cx="8157592" cy="554461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lt-LT" sz="2800" dirty="0" smtClean="0"/>
              <a:t>Dauguma gimnazijos mokinių  neskiria pakankamai laiko miegui ir nesirenka sveiko gyvenimo būdo;</a:t>
            </a:r>
          </a:p>
          <a:p>
            <a:pPr marL="0" indent="0" algn="just">
              <a:buNone/>
            </a:pPr>
            <a:endParaRPr lang="lt-LT" sz="2800" dirty="0" smtClean="0"/>
          </a:p>
          <a:p>
            <a:pPr algn="just"/>
            <a:r>
              <a:rPr lang="lt-LT" sz="2800" dirty="0" smtClean="0"/>
              <a:t>Trečdalis gimnazijos mokinių dalyvaudami diskusijose, nemoka argumentuotai išsakyti savo nuomonę;</a:t>
            </a:r>
          </a:p>
          <a:p>
            <a:pPr marL="0" indent="0" algn="just">
              <a:buNone/>
            </a:pPr>
            <a:endParaRPr lang="lt-LT" sz="2800" dirty="0" smtClean="0"/>
          </a:p>
          <a:p>
            <a:pPr algn="just"/>
            <a:r>
              <a:rPr lang="lt-LT" sz="2800" dirty="0" smtClean="0"/>
              <a:t>2-4, 5-8 kl. </a:t>
            </a:r>
            <a:r>
              <a:rPr lang="lt-LT" sz="2800" dirty="0"/>
              <a:t>m</a:t>
            </a:r>
            <a:r>
              <a:rPr lang="lt-LT" sz="2800" dirty="0" smtClean="0"/>
              <a:t>okinių teigimu, dauguma mokytojų organizuoja įdomias veiklas </a:t>
            </a:r>
            <a:r>
              <a:rPr lang="lt-LT" sz="2800" dirty="0"/>
              <a:t>už gimnazijos </a:t>
            </a:r>
            <a:r>
              <a:rPr lang="lt-LT" sz="2800" dirty="0" smtClean="0"/>
              <a:t>ribų, kurios pagilina dalyko mokymo (si) turinį;</a:t>
            </a:r>
          </a:p>
          <a:p>
            <a:pPr marL="0" indent="0" algn="just">
              <a:buNone/>
            </a:pPr>
            <a:endParaRPr lang="lt-LT" sz="2800" dirty="0" smtClean="0"/>
          </a:p>
          <a:p>
            <a:pPr algn="just"/>
            <a:r>
              <a:rPr lang="en-US" sz="2800" dirty="0" smtClean="0"/>
              <a:t>59 </a:t>
            </a:r>
            <a:r>
              <a:rPr lang="lt-LT" sz="2800" dirty="0" err="1" smtClean="0"/>
              <a:t>proc</a:t>
            </a:r>
            <a:r>
              <a:rPr lang="en-US" sz="2800" dirty="0" smtClean="0"/>
              <a:t>. </a:t>
            </a:r>
            <a:r>
              <a:rPr lang="lt-LT" sz="2800" dirty="0" smtClean="0"/>
              <a:t>I – IV G klasių mokiniams stinga žinių apie  profesijos pasirinkimą, todėl kyla sunkumų renkantis mokomuosius dalykus;</a:t>
            </a:r>
          </a:p>
          <a:p>
            <a:pPr marL="0" indent="0" algn="just">
              <a:buNone/>
            </a:pPr>
            <a:endParaRPr lang="lt-LT" sz="2800" dirty="0" smtClean="0"/>
          </a:p>
          <a:p>
            <a:pPr algn="just"/>
            <a:r>
              <a:rPr lang="lt-LT" sz="2800" dirty="0"/>
              <a:t>Mokytojų teigimu, tėvai nepakankamai aktyviai dalyvauja gimnazijos renginiuose.</a:t>
            </a:r>
          </a:p>
          <a:p>
            <a:pPr algn="just"/>
            <a:endParaRPr lang="lt-LT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72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lt-LT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Mišraus tipo klausimynas:</a:t>
            </a:r>
            <a:br>
              <a:rPr lang="lt-LT" sz="5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dirty="0">
                <a:latin typeface="Times New Roman" pitchFamily="18" charset="0"/>
                <a:cs typeface="Times New Roman" pitchFamily="18" charset="0"/>
              </a:rPr>
            </a:b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-8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ir I- IVg. klasių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mokiniams;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ZW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klasių mokinių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tėvams; </a:t>
            </a:r>
            <a:endParaRPr lang="en-ZW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I-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IVg. klasių mokinių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tėvams;</a:t>
            </a:r>
          </a:p>
          <a:p>
            <a:pPr marL="0" indent="0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Mokytojams.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392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Stebėtų pamokų analizė</a:t>
            </a:r>
            <a:endParaRPr lang="lt-LT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lt-LT" dirty="0" smtClean="0"/>
              <a:t>2019-2020 m. m. stebėtos, </a:t>
            </a:r>
            <a:r>
              <a:rPr lang="lt-LT" dirty="0"/>
              <a:t>lietuvių </a:t>
            </a:r>
            <a:r>
              <a:rPr lang="lt-LT" dirty="0" smtClean="0"/>
              <a:t>kalbos ir literatūros, istorijos</a:t>
            </a:r>
            <a:r>
              <a:rPr lang="lt-LT" dirty="0"/>
              <a:t>, </a:t>
            </a:r>
            <a:r>
              <a:rPr lang="lt-LT" dirty="0" smtClean="0"/>
              <a:t>anglų, rusų kalbos </a:t>
            </a:r>
            <a:r>
              <a:rPr lang="lt-LT" dirty="0"/>
              <a:t>tikybos</a:t>
            </a:r>
            <a:r>
              <a:rPr lang="lt-LT" dirty="0" smtClean="0"/>
              <a:t>, fizinio ugdymo, šokio, matematikos, technologijų pamokos. Taip pat nagrinėti ilgalaikiai teminiai planai, pamokų planai.</a:t>
            </a:r>
          </a:p>
          <a:p>
            <a:endParaRPr lang="lt-LT" dirty="0"/>
          </a:p>
          <a:p>
            <a:pPr marL="0" indent="0">
              <a:buNone/>
            </a:pPr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21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lt-LT" sz="4800" b="1" dirty="0">
                <a:solidFill>
                  <a:schemeClr val="accent3">
                    <a:lumMod val="75000"/>
                  </a:schemeClr>
                </a:solidFill>
              </a:rPr>
              <a:t>3 stipriosios sritys</a:t>
            </a:r>
            <a:r>
              <a:rPr lang="lt-LT" sz="48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lt-LT" sz="48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lt-LT" dirty="0" smtClean="0"/>
          </a:p>
          <a:p>
            <a:r>
              <a:rPr lang="lt-LT" dirty="0" smtClean="0"/>
              <a:t>97 </a:t>
            </a:r>
            <a:r>
              <a:rPr lang="lt-LT" dirty="0"/>
              <a:t>proc. stebėtų pamokų informacinės komunikacinės technologijos (IKT) naudotos mokymosi uždaviniui skelbti, mokymosi turiniui pateikti, vertinti/ įsivertinti mokymosi pasiekimus</a:t>
            </a:r>
            <a:r>
              <a:rPr lang="lt-LT" dirty="0" smtClean="0"/>
              <a:t>.</a:t>
            </a:r>
          </a:p>
          <a:p>
            <a:r>
              <a:rPr lang="lt-LT" dirty="0"/>
              <a:t>Daugelyje dalykų pamokų (97 </a:t>
            </a:r>
            <a:r>
              <a:rPr lang="en-ZW" dirty="0"/>
              <a:t>%</a:t>
            </a:r>
            <a:r>
              <a:rPr lang="lt-LT" dirty="0"/>
              <a:t>) ugdomoji veikla yra prasminga ir susieta su gyvenimo praktika</a:t>
            </a:r>
            <a:r>
              <a:rPr lang="lt-LT" dirty="0" smtClean="0"/>
              <a:t>.</a:t>
            </a:r>
          </a:p>
          <a:p>
            <a:r>
              <a:rPr lang="lt-LT" dirty="0" smtClean="0"/>
              <a:t>Mokiniai geba dirbti grupėse, padeda vieni kitiems sprendžiant problemas (87 </a:t>
            </a:r>
            <a:r>
              <a:rPr lang="en-ZW" dirty="0"/>
              <a:t>%</a:t>
            </a:r>
            <a:r>
              <a:rPr lang="lt-LT" dirty="0" smtClean="0"/>
              <a:t>).</a:t>
            </a:r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223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733550"/>
            <a:ext cx="82486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6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124075"/>
            <a:ext cx="8610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863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390775"/>
            <a:ext cx="82391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404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138363"/>
            <a:ext cx="80391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127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1871663"/>
            <a:ext cx="56864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246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2633663"/>
            <a:ext cx="57054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8733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0"/>
            <a:ext cx="5848350" cy="751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3759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416824" cy="720080"/>
          </a:xfrm>
        </p:spPr>
        <p:txBody>
          <a:bodyPr>
            <a:noAutofit/>
          </a:bodyPr>
          <a:lstStyle/>
          <a:p>
            <a:r>
              <a:rPr lang="lt-LT" sz="4000" b="1" dirty="0" smtClean="0">
                <a:solidFill>
                  <a:srgbClr val="C00000"/>
                </a:solidFill>
              </a:rPr>
              <a:t>3 tobulintinos sritys:</a:t>
            </a:r>
            <a:endParaRPr lang="lt-LT" sz="4000" b="1" dirty="0">
              <a:solidFill>
                <a:srgbClr val="C00000"/>
              </a:solidFill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96944" cy="4464496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Nors </a:t>
            </a:r>
            <a:r>
              <a:rPr lang="lt-LT" dirty="0">
                <a:solidFill>
                  <a:schemeClr val="tx1"/>
                </a:solidFill>
              </a:rPr>
              <a:t>mokytojai </a:t>
            </a:r>
            <a:r>
              <a:rPr lang="lt-LT" dirty="0" smtClean="0">
                <a:solidFill>
                  <a:schemeClr val="tx1"/>
                </a:solidFill>
              </a:rPr>
              <a:t>siekia </a:t>
            </a:r>
            <a:r>
              <a:rPr lang="lt-LT" dirty="0">
                <a:solidFill>
                  <a:schemeClr val="tx1"/>
                </a:solidFill>
              </a:rPr>
              <a:t>dialogo su visa klase, mokinių grupėmis ir pavieniais mokiniais, tai ne visada stiprina pasitikėjimą ir skatina efektyvų </a:t>
            </a:r>
            <a:r>
              <a:rPr lang="lt-LT" dirty="0" smtClean="0">
                <a:solidFill>
                  <a:schemeClr val="tx1"/>
                </a:solidFill>
              </a:rPr>
              <a:t>mokymąsi (56 </a:t>
            </a:r>
            <a:r>
              <a:rPr lang="en-ZW" dirty="0">
                <a:solidFill>
                  <a:schemeClr val="tx1"/>
                </a:solidFill>
              </a:rPr>
              <a:t>%</a:t>
            </a:r>
            <a:r>
              <a:rPr lang="lt-LT" dirty="0" smtClean="0">
                <a:solidFill>
                  <a:schemeClr val="tx1"/>
                </a:solidFill>
              </a:rPr>
              <a:t>) 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Ne visi mokiniai geba įsivertinti asmeninę kompetenciją </a:t>
            </a:r>
            <a:r>
              <a:rPr lang="lt-LT" dirty="0" smtClean="0">
                <a:solidFill>
                  <a:prstClr val="black"/>
                </a:solidFill>
              </a:rPr>
              <a:t>(63 </a:t>
            </a:r>
            <a:r>
              <a:rPr lang="en-ZW" dirty="0">
                <a:solidFill>
                  <a:prstClr val="black"/>
                </a:solidFill>
              </a:rPr>
              <a:t>%</a:t>
            </a:r>
            <a:r>
              <a:rPr lang="lt-LT" dirty="0" smtClean="0">
                <a:solidFill>
                  <a:prstClr val="black"/>
                </a:solidFill>
              </a:rPr>
              <a:t>)</a:t>
            </a:r>
            <a:r>
              <a:rPr lang="lt-LT" dirty="0" smtClean="0">
                <a:solidFill>
                  <a:schemeClr val="tx1"/>
                </a:solidFill>
              </a:rPr>
              <a:t> 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Mokytojai aptaria pažangą ir problemas su mokiniais, tačiau tai daro per retai </a:t>
            </a:r>
            <a:r>
              <a:rPr lang="lt-LT" dirty="0" smtClean="0">
                <a:solidFill>
                  <a:prstClr val="black"/>
                </a:solidFill>
              </a:rPr>
              <a:t>(87 </a:t>
            </a:r>
            <a:r>
              <a:rPr lang="en-ZW" dirty="0">
                <a:solidFill>
                  <a:prstClr val="black"/>
                </a:solidFill>
              </a:rPr>
              <a:t>%</a:t>
            </a:r>
            <a:r>
              <a:rPr lang="lt-LT" dirty="0" smtClean="0">
                <a:solidFill>
                  <a:prstClr val="black"/>
                </a:solidFill>
              </a:rPr>
              <a:t>)</a:t>
            </a:r>
            <a:r>
              <a:rPr lang="lt-LT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9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en-US" alt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Tyrimo</a:t>
            </a:r>
            <a:r>
              <a:rPr lang="en-US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respondentai</a:t>
            </a:r>
            <a:r>
              <a:rPr lang="en-US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5400" dirty="0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4, 5-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klasių 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mokiniai: </a:t>
            </a: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 70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, viso: 87,5 proc.).</a:t>
            </a:r>
          </a:p>
          <a:p>
            <a:pPr marL="0" indent="0">
              <a:buNone/>
            </a:pPr>
            <a:r>
              <a:rPr lang="lt-LT" alt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I-IVg.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ų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mokiniai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 22, viso: 66,7 proc.)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4, 5-8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klasių mokinių tėvai </a:t>
            </a: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(atsakė:41, iš dalies atsakė:1,  viso: 71,2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proc.)</a:t>
            </a:r>
          </a:p>
          <a:p>
            <a:pPr marL="0" indent="0">
              <a:buNone/>
            </a:pP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I-IVG klasių mokinių tėvai</a:t>
            </a: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 22, viso: 71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proc.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dirty="0" smtClean="0"/>
              <a:t>Gimnazijos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>pedagogai </a:t>
            </a:r>
            <a:endParaRPr lang="lt-LT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(atsakė: 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, iš dalies atsakė: 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, viso: </a:t>
            </a:r>
            <a:r>
              <a:rPr lang="en-ZW" altLang="en-US" dirty="0" smtClean="0">
                <a:latin typeface="Times New Roman" pitchFamily="18" charset="0"/>
                <a:cs typeface="Times New Roman" pitchFamily="18" charset="0"/>
              </a:rPr>
              <a:t>91,7</a:t>
            </a:r>
            <a:r>
              <a:rPr lang="lt-LT" altLang="en-US" dirty="0" smtClean="0">
                <a:latin typeface="Times New Roman" pitchFamily="18" charset="0"/>
                <a:cs typeface="Times New Roman" pitchFamily="18" charset="0"/>
              </a:rPr>
              <a:t> proc.)</a:t>
            </a:r>
            <a:r>
              <a:rPr lang="lt-LT" alt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en-US" dirty="0">
                <a:latin typeface="Times New Roman" pitchFamily="18" charset="0"/>
                <a:cs typeface="Times New Roman" pitchFamily="18" charset="0"/>
              </a:rPr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42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139136" cy="868958"/>
          </a:xfrm>
        </p:spPr>
        <p:txBody>
          <a:bodyPr>
            <a:noAutofit/>
          </a:bodyPr>
          <a:lstStyle/>
          <a:p>
            <a:r>
              <a:rPr lang="lt-LT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  <a:endParaRPr lang="lt-LT" sz="4000" dirty="0">
              <a:solidFill>
                <a:srgbClr val="0070C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27584" y="1916833"/>
            <a:ext cx="7056784" cy="3960440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lt-LT" altLang="lt-LT" dirty="0" smtClean="0">
                <a:latin typeface="Calibri" panose="020F0502020204030204" pitchFamily="34" charset="0"/>
                <a:ea typeface="Batang"/>
                <a:cs typeface="Times New Roman" pitchFamily="18" charset="0"/>
              </a:rPr>
              <a:t>Naudoti IKT priemones šiuolaikinės pamokos, orientuotos į aktyvų mokinių mokymąsi, organizavimui,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lt-LT" altLang="lt-LT" dirty="0" smtClean="0">
                <a:latin typeface="Calibri" panose="020F0502020204030204" pitchFamily="34" charset="0"/>
                <a:ea typeface="Batang"/>
                <a:cs typeface="Times New Roman" pitchFamily="18" charset="0"/>
              </a:rPr>
              <a:t>Siekiant paveikesnio</a:t>
            </a:r>
            <a:endParaRPr lang="lt-LT" altLang="lt-LT" dirty="0" smtClean="0">
              <a:latin typeface="Calibri" panose="020F0502020204030204" pitchFamily="34" charset="0"/>
              <a:ea typeface="Batang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t-LT" dirty="0" smtClean="0">
                <a:latin typeface="Calibri" panose="020F0502020204030204" pitchFamily="34" charset="0"/>
                <a:ea typeface="Batang"/>
                <a:cs typeface="Times New Roman" pitchFamily="18" charset="0"/>
              </a:rPr>
              <a:t>Planuoti e</a:t>
            </a:r>
            <a:r>
              <a:rPr lang="lt-LT" dirty="0" smtClean="0">
                <a:latin typeface="Calibri" panose="020F0502020204030204" pitchFamily="34" charset="0"/>
              </a:rPr>
              <a:t>dukacines veiklas ugdančias </a:t>
            </a:r>
            <a:r>
              <a:rPr lang="lt-LT" dirty="0">
                <a:latin typeface="Calibri" panose="020F0502020204030204" pitchFamily="34" charset="0"/>
              </a:rPr>
              <a:t>mokinių saviraišką ir lyderystę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lt-LT" altLang="lt-LT" dirty="0" smtClean="0">
              <a:latin typeface="Calibri" panose="020F0502020204030204" pitchFamily="34" charset="0"/>
              <a:ea typeface="Batang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lt-LT" dirty="0" smtClean="0">
              <a:latin typeface="Calibri" panose="020F050202020403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lt-LT" dirty="0">
              <a:latin typeface="Calibri" panose="020F050202020403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lt-LT" dirty="0" smtClean="0">
              <a:latin typeface="Calibri" panose="020F050202020403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lt-LT" dirty="0" smtClean="0">
              <a:latin typeface="Calibri" panose="020F0502020204030204" pitchFamily="34" charset="0"/>
            </a:endParaRPr>
          </a:p>
          <a:p>
            <a:endParaRPr lang="lt-LT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4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REKOMENDACIJOS</a:t>
            </a:r>
            <a:endParaRPr lang="lt-LT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REKOMENDACIJOS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147248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lt-LT" dirty="0" smtClean="0">
              <a:solidFill>
                <a:srgbClr val="FF0000"/>
              </a:solidFill>
            </a:endParaRPr>
          </a:p>
          <a:p>
            <a:pPr algn="just"/>
            <a:r>
              <a:rPr lang="lt-LT" sz="3000" dirty="0" smtClean="0"/>
              <a:t>Stiprinti gimnazijos mokinių sveikos gyvensenos įpročius, organizuojant įvairius renginius, konkursus, vykdyti tėvų švietimą sveikos gyvensenos klausimais;</a:t>
            </a:r>
          </a:p>
          <a:p>
            <a:pPr marL="0" indent="0" algn="just">
              <a:buNone/>
            </a:pPr>
            <a:endParaRPr lang="lt-LT" sz="3000" dirty="0" smtClean="0"/>
          </a:p>
          <a:p>
            <a:pPr algn="just"/>
            <a:r>
              <a:rPr lang="lt-LT" sz="3000" dirty="0" smtClean="0"/>
              <a:t>Bibliotekoje organizuoti  įvairias akcijas, kurios paskatintų mokinius daugiau skaityti knygas;</a:t>
            </a:r>
          </a:p>
          <a:p>
            <a:pPr marL="0" indent="0" algn="just">
              <a:buNone/>
            </a:pPr>
            <a:r>
              <a:rPr lang="lt-LT" sz="3000" dirty="0" smtClean="0"/>
              <a:t> </a:t>
            </a:r>
          </a:p>
          <a:p>
            <a:pPr algn="just"/>
            <a:r>
              <a:rPr lang="lt-LT" sz="3000" dirty="0" smtClean="0"/>
              <a:t>Kiekvieno dalyko mokytojas bent 2 kartus per metus turi pritaikyti gimnazijos aplinkas (koridorių</a:t>
            </a:r>
            <a:r>
              <a:rPr lang="lt-LT" sz="3000" dirty="0"/>
              <a:t>, foję, erdvę po </a:t>
            </a:r>
            <a:r>
              <a:rPr lang="lt-LT" sz="3000" dirty="0" smtClean="0"/>
              <a:t>laiptais) </a:t>
            </a:r>
            <a:r>
              <a:rPr lang="lt-LT" sz="3000" dirty="0"/>
              <a:t>mokinių ugdomajai </a:t>
            </a:r>
            <a:r>
              <a:rPr lang="lt-LT" sz="3000" dirty="0" smtClean="0"/>
              <a:t>veiklai;</a:t>
            </a:r>
          </a:p>
          <a:p>
            <a:pPr marL="0" indent="0" algn="just">
              <a:buNone/>
            </a:pPr>
            <a:endParaRPr lang="lt-LT" sz="3000" dirty="0" smtClean="0"/>
          </a:p>
          <a:p>
            <a:pPr algn="just"/>
            <a:r>
              <a:rPr lang="lt-LT" sz="3000" dirty="0" smtClean="0"/>
              <a:t>Kiekvienas dalyko mokytojas, mokslo metų eigoje, pasidalintų gerąja patirtimi pasirinktose virtualiose aplinkose.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STIPRYBĖS</a:t>
            </a:r>
            <a:endParaRPr lang="lt-LT" sz="9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2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2-8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klasių 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mokinių įvardytos stiprybės: </a:t>
            </a:r>
            <a:endParaRPr lang="lt-LT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5517232"/>
          </a:xfrm>
        </p:spPr>
        <p:txBody>
          <a:bodyPr>
            <a:noAutofit/>
          </a:bodyPr>
          <a:lstStyle/>
          <a:p>
            <a:endParaRPr lang="lt-LT" sz="2400" dirty="0" smtClean="0"/>
          </a:p>
          <a:p>
            <a:r>
              <a:rPr lang="lt-LT" sz="2800" dirty="0" smtClean="0"/>
              <a:t>Interneto </a:t>
            </a:r>
            <a:r>
              <a:rPr lang="lt-LT" sz="2800" dirty="0"/>
              <a:t>prieigą turiu namuose, mobiliajame telefone</a:t>
            </a:r>
            <a:r>
              <a:rPr lang="lt-LT" sz="2800" dirty="0" smtClean="0"/>
              <a:t>.</a:t>
            </a:r>
            <a:r>
              <a:rPr lang="en-ZW" sz="2800" dirty="0" smtClean="0"/>
              <a:t> (99</a:t>
            </a:r>
            <a:r>
              <a:rPr lang="lt-LT" sz="2800" dirty="0" smtClean="0"/>
              <a:t> 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r>
              <a:rPr lang="lt-LT" sz="2800" dirty="0" smtClean="0"/>
              <a:t>Gimnazija </a:t>
            </a:r>
            <a:r>
              <a:rPr lang="lt-LT" sz="2800" dirty="0"/>
              <a:t>turi tradicinių renginių, į kuriuos įeina tiek mokyklinės, tiek vietinės, nacionalinės bei tarptautinės šventės</a:t>
            </a:r>
            <a:r>
              <a:rPr lang="lt-LT" sz="2800" dirty="0" smtClean="0"/>
              <a:t>.</a:t>
            </a:r>
            <a:r>
              <a:rPr lang="en-ZW" sz="2800" dirty="0" smtClean="0"/>
              <a:t> (99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</a:p>
          <a:p>
            <a:r>
              <a:rPr lang="lt-LT" sz="2800" dirty="0"/>
              <a:t>Moku gerai bendradarbiauti su kitais </a:t>
            </a:r>
            <a:r>
              <a:rPr lang="lt-LT" sz="2800" dirty="0" smtClean="0"/>
              <a:t>mokiniais. (97 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r>
              <a:rPr lang="lt-LT" sz="2800" dirty="0"/>
              <a:t>Mokytojai analizuoja ir aptaria mokinių </a:t>
            </a:r>
            <a:r>
              <a:rPr lang="lt-LT" sz="2800" dirty="0" smtClean="0"/>
              <a:t>ugdymo(si) </a:t>
            </a:r>
            <a:r>
              <a:rPr lang="lt-LT" sz="2800" dirty="0"/>
              <a:t>už </a:t>
            </a:r>
            <a:r>
              <a:rPr lang="lt-LT" sz="2800" dirty="0" smtClean="0"/>
              <a:t>gimnazijos </a:t>
            </a:r>
            <a:r>
              <a:rPr lang="lt-LT" sz="2800" dirty="0"/>
              <a:t>ribų poveikį, tobulina taikomus būdus ir ieško naujų galimybių.</a:t>
            </a:r>
            <a:r>
              <a:rPr lang="en-ZW" sz="2800" dirty="0"/>
              <a:t> (96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</p:txBody>
      </p:sp>
    </p:spTree>
    <p:extLst>
      <p:ext uri="{BB962C8B-B14F-4D97-AF65-F5344CB8AC3E}">
        <p14:creationId xmlns:p14="http://schemas.microsoft.com/office/powerpoint/2010/main" val="22143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2-8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klasių mokinių įvardytos stiprybės: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lt-LT" sz="3000" dirty="0"/>
              <a:t>Mokytojai domisi ugdymo(si) ne gimnazijoje - gamtoje, kultūros įstaigose, įmonėse, valdžios institucijose ir kt. - galimybėmis ir organizuoja pagrįstą ugdymą už gimnazijos ribų esančiose aplinkose.</a:t>
            </a:r>
            <a:r>
              <a:rPr lang="en-ZW" sz="3000" dirty="0"/>
              <a:t> (94 </a:t>
            </a:r>
            <a:r>
              <a:rPr lang="lt-LT" sz="3000" dirty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/>
          </a:p>
          <a:p>
            <a:pPr algn="just"/>
            <a:r>
              <a:rPr lang="lt-LT" sz="3000" dirty="0"/>
              <a:t>Virtualios aplinkos įtraukia mane į mokymąsi, padeda gilinti dalyko žinias, pristatyti darbus, tyrinėti ir eksperimentuoti.</a:t>
            </a:r>
            <a:r>
              <a:rPr lang="en-ZW" sz="3000" dirty="0"/>
              <a:t> (93</a:t>
            </a:r>
            <a:r>
              <a:rPr lang="lt-LT" sz="3000" dirty="0"/>
              <a:t> 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/>
          </a:p>
          <a:p>
            <a:pPr algn="just"/>
            <a:r>
              <a:rPr lang="lt-LT" sz="3000" dirty="0"/>
              <a:t>Gimnazija organizuoja pamokas kitose aplinkose (muziejuose, laboratorijose, pažinimo centruose).</a:t>
            </a:r>
            <a:r>
              <a:rPr lang="en-ZW" sz="3000" dirty="0"/>
              <a:t>(91 </a:t>
            </a:r>
            <a:r>
              <a:rPr lang="lt-LT" sz="3000" dirty="0"/>
              <a:t>proc.</a:t>
            </a:r>
            <a:r>
              <a:rPr lang="en-ZW" sz="3000" dirty="0" smtClean="0"/>
              <a:t>)</a:t>
            </a:r>
            <a:r>
              <a:rPr lang="lt-LT" sz="3000" dirty="0" smtClean="0"/>
              <a:t>;</a:t>
            </a:r>
            <a:endParaRPr lang="en-ZW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I-IV G</a:t>
            </a: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klasių mokinių 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stiprybės: </a:t>
            </a:r>
            <a:endParaRPr lang="lt-L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68552"/>
          </a:xfrm>
        </p:spPr>
        <p:txBody>
          <a:bodyPr>
            <a:normAutofit/>
          </a:bodyPr>
          <a:lstStyle/>
          <a:p>
            <a:r>
              <a:rPr lang="lt-LT" sz="2800" dirty="0"/>
              <a:t> Interneto prieigą turiu namuose, mobiliajame telefone</a:t>
            </a:r>
            <a:r>
              <a:rPr lang="lt-LT" sz="2800" dirty="0" smtClean="0"/>
              <a:t>.</a:t>
            </a:r>
            <a:r>
              <a:rPr lang="en-ZW" sz="2800" dirty="0" smtClean="0"/>
              <a:t> </a:t>
            </a:r>
            <a:r>
              <a:rPr lang="lt-LT" sz="2800" dirty="0" smtClean="0"/>
              <a:t>(100</a:t>
            </a:r>
            <a:r>
              <a:rPr lang="lt-LT" sz="2800" dirty="0"/>
              <a:t>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</a:p>
          <a:p>
            <a:r>
              <a:rPr lang="lt-LT" sz="2800" dirty="0" smtClean="0"/>
              <a:t>Gimnazija </a:t>
            </a:r>
            <a:r>
              <a:rPr lang="lt-LT" sz="2800" dirty="0"/>
              <a:t>turi tradicinių renginių, į kuriuos įeina tiek mokyklinės, tiek vietinės, nacionalinės bei tarptautinės šventės.</a:t>
            </a:r>
            <a:r>
              <a:rPr lang="en-ZW" sz="2800" dirty="0"/>
              <a:t> (100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r>
              <a:rPr lang="lt-LT" sz="2800" dirty="0" smtClean="0"/>
              <a:t>Gimnazijoje </a:t>
            </a:r>
            <a:r>
              <a:rPr lang="lt-LT" sz="2800" dirty="0"/>
              <a:t>organizuojamos edukacines pamokos, kurias </a:t>
            </a:r>
            <a:r>
              <a:rPr lang="lt-LT" sz="2800" dirty="0">
                <a:solidFill>
                  <a:srgbClr val="FF0000"/>
                </a:solidFill>
              </a:rPr>
              <a:t>veda svečiai</a:t>
            </a:r>
            <a:r>
              <a:rPr lang="lt-LT" sz="2800" dirty="0" smtClean="0">
                <a:solidFill>
                  <a:srgbClr val="FF0000"/>
                </a:solidFill>
              </a:rPr>
              <a:t>.</a:t>
            </a:r>
            <a:r>
              <a:rPr lang="en-ZW" sz="2800" dirty="0" smtClean="0">
                <a:solidFill>
                  <a:srgbClr val="FF0000"/>
                </a:solidFill>
              </a:rPr>
              <a:t> </a:t>
            </a:r>
            <a:r>
              <a:rPr lang="en-ZW" sz="2800" dirty="0" smtClean="0"/>
              <a:t>(100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/>
          </a:p>
          <a:p>
            <a:r>
              <a:rPr lang="lt-LT" sz="2800" dirty="0"/>
              <a:t> Moku gerai bendradarbiauti su </a:t>
            </a:r>
            <a:r>
              <a:rPr lang="lt-LT" sz="2800" dirty="0" smtClean="0"/>
              <a:t>kitais </a:t>
            </a:r>
            <a:r>
              <a:rPr lang="lt-LT" sz="2800" dirty="0"/>
              <a:t>mokiniais</a:t>
            </a:r>
            <a:r>
              <a:rPr lang="lt-LT" sz="2800" dirty="0" smtClean="0"/>
              <a:t>.</a:t>
            </a:r>
            <a:r>
              <a:rPr lang="en-ZW" sz="2800" dirty="0" smtClean="0"/>
              <a:t> (95 </a:t>
            </a:r>
            <a:r>
              <a:rPr lang="lt-LT" sz="2800" dirty="0" smtClean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 smtClean="0"/>
          </a:p>
          <a:p>
            <a:pPr marL="0" indent="0">
              <a:buNone/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508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lt-L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lt-L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I-IV G</a:t>
            </a: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klasių mokinių </a:t>
            </a:r>
            <a: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ZW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įvardytos stiprybės: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sz="2800" dirty="0"/>
              <a:t>Moku klausytis kitų mokinių, jų nepertraukdama(-as).</a:t>
            </a:r>
            <a:r>
              <a:rPr lang="en-ZW" sz="2800" dirty="0"/>
              <a:t> (95 </a:t>
            </a:r>
            <a:r>
              <a:rPr lang="lt-LT" sz="2800" dirty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/>
          </a:p>
          <a:p>
            <a:pPr algn="just"/>
            <a:r>
              <a:rPr lang="lt-LT" sz="2800" dirty="0"/>
              <a:t>Gimnazija organizuoja pamokas kitose aplinkose (muziejuose, laboratorijose, pažinimo centruose).</a:t>
            </a:r>
            <a:r>
              <a:rPr lang="en-ZW" sz="2800" dirty="0"/>
              <a:t> (95 </a:t>
            </a:r>
            <a:r>
              <a:rPr lang="lt-LT" sz="2800" dirty="0"/>
              <a:t>proc.</a:t>
            </a:r>
            <a:r>
              <a:rPr lang="en-ZW" sz="2800" dirty="0" smtClean="0"/>
              <a:t>)</a:t>
            </a:r>
            <a:r>
              <a:rPr lang="lt-LT" sz="2800" dirty="0" smtClean="0"/>
              <a:t>;</a:t>
            </a:r>
            <a:endParaRPr lang="en-ZW" sz="2800" dirty="0"/>
          </a:p>
          <a:p>
            <a:pPr algn="just"/>
            <a:r>
              <a:rPr lang="lt-LT" sz="2800" dirty="0"/>
              <a:t>Mokytojai puikiai įvaldę IT panaudojimą pamokoje.</a:t>
            </a:r>
            <a:r>
              <a:rPr lang="en-ZW" sz="2800" dirty="0"/>
              <a:t> (95 </a:t>
            </a:r>
            <a:r>
              <a:rPr lang="lt-LT" sz="2800" dirty="0"/>
              <a:t>proc.</a:t>
            </a:r>
            <a:r>
              <a:rPr lang="en-ZW" sz="2800" dirty="0" smtClean="0"/>
              <a:t>);</a:t>
            </a:r>
            <a:endParaRPr lang="lt-LT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1285</Words>
  <Application>Microsoft Office PowerPoint</Application>
  <PresentationFormat>Demonstracija ekrane (4:3)</PresentationFormat>
  <Paragraphs>171</Paragraphs>
  <Slides>42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42</vt:i4>
      </vt:variant>
    </vt:vector>
  </HeadingPairs>
  <TitlesOfParts>
    <vt:vector size="43" baseType="lpstr">
      <vt:lpstr>Office tema</vt:lpstr>
      <vt:lpstr>GIMNAZIJOS VEIKLOS KOKYBĖS ĮSIVERTINIMAS 1.1.1. Asmenybės tapsmas 3.2.1 Mokymasis ne mokykloje 3.2.2 Mokymasis virtualioje aplinkoje  </vt:lpstr>
      <vt:lpstr>Tyrimo organizavimas</vt:lpstr>
      <vt:lpstr>Mišraus tipo klausimynas:  </vt:lpstr>
      <vt:lpstr>Tyrimo respondentai: </vt:lpstr>
      <vt:lpstr>PowerPoint pristatymas</vt:lpstr>
      <vt:lpstr>2-8 klasių mokinių įvardytos stiprybės: </vt:lpstr>
      <vt:lpstr>2-8 klasių mokinių įvardytos stiprybės: </vt:lpstr>
      <vt:lpstr> I-IV G klasių mokinių  įvardytos stiprybės: </vt:lpstr>
      <vt:lpstr>I-IV G klasių mokinių  įvardytos stiprybės:</vt:lpstr>
      <vt:lpstr>2-4, 5-8 klasių mokinių tėvų įvardytos stiprybės: </vt:lpstr>
      <vt:lpstr>2-4, 5-8 klasių mokinių tėvų įvardytos stiprybės: </vt:lpstr>
      <vt:lpstr>I-IV G klasių mokinių tėvų įvardytos stiprybės: </vt:lpstr>
      <vt:lpstr>I-IV G klasių mokinių tėvų įvardytos stiprybės: </vt:lpstr>
      <vt:lpstr>Mokytojų įvardytos stiprybės:</vt:lpstr>
      <vt:lpstr>Mokytojų įvardytos stiprybės:</vt:lpstr>
      <vt:lpstr>PowerPoint pristatymas</vt:lpstr>
      <vt:lpstr>2-4, 5-8, I-IV G klasių mokinių ir tėvų įvardytos silpnybės: </vt:lpstr>
      <vt:lpstr>2-4, 5-8, I-IV G klasių mokinių ir tėvų įvardytos silpnybės: </vt:lpstr>
      <vt:lpstr>I-IV G klasių mokinių  ir tėvų įvardytos silpnybės: </vt:lpstr>
      <vt:lpstr>2-4, 5-8, I-IV  G  klasių mokinių įvardytos silpnybės: </vt:lpstr>
      <vt:lpstr>2-4, 5-8 klasių mokinių įvardytos silpnybės: </vt:lpstr>
      <vt:lpstr>I-IV G klasių mokinių ir jų tėvų įvardytos silpnybės: </vt:lpstr>
      <vt:lpstr>I-IV G klasių mokinių įvardytos silpnybės: </vt:lpstr>
      <vt:lpstr>2-4, 5-8 klasių mokinių tėvų įvardytos silpnybės: </vt:lpstr>
      <vt:lpstr>Mokytojų įvardytos silpnybės:</vt:lpstr>
      <vt:lpstr>Mokytojų įvardytos silpnybės:</vt:lpstr>
      <vt:lpstr>PowerPoint pristatymas</vt:lpstr>
      <vt:lpstr>IŠVADOS </vt:lpstr>
      <vt:lpstr>PowerPoint pristatymas</vt:lpstr>
      <vt:lpstr>Stebėtų pamokų analizė</vt:lpstr>
      <vt:lpstr>3 stipriosios sritys: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3 tobulintinos sritys:</vt:lpstr>
      <vt:lpstr>Rekomendacijos</vt:lpstr>
      <vt:lpstr>PowerPoint pristatymas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GIMNAZIJOS VEIKLOS KOKYBĖS ĮSIVERTINIMAS 2. 3. Mokymosi patirtys 2.3.1. Mokymasis 2.3.2. Ugdymas mokyklos gyvenimui</dc:title>
  <dc:creator>Mokinys12</dc:creator>
  <cp:lastModifiedBy>M</cp:lastModifiedBy>
  <cp:revision>106</cp:revision>
  <dcterms:created xsi:type="dcterms:W3CDTF">2019-06-13T08:52:30Z</dcterms:created>
  <dcterms:modified xsi:type="dcterms:W3CDTF">2020-04-29T16:14:14Z</dcterms:modified>
</cp:coreProperties>
</file>